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
  </p:notesMasterIdLst>
  <p:handoutMasterIdLst>
    <p:handoutMasterId r:id="rId42"/>
  </p:handoutMasterIdLst>
  <p:sldIdLst>
    <p:sldId id="266" r:id="rId3"/>
    <p:sldId id="321" r:id="rId4"/>
    <p:sldId id="310" r:id="rId5"/>
    <p:sldId id="337" r:id="rId7"/>
    <p:sldId id="318" r:id="rId8"/>
    <p:sldId id="319" r:id="rId9"/>
    <p:sldId id="322" r:id="rId10"/>
    <p:sldId id="482" r:id="rId11"/>
    <p:sldId id="325" r:id="rId12"/>
    <p:sldId id="298" r:id="rId13"/>
    <p:sldId id="520" r:id="rId14"/>
    <p:sldId id="529" r:id="rId15"/>
    <p:sldId id="537" r:id="rId16"/>
    <p:sldId id="538" r:id="rId17"/>
    <p:sldId id="525" r:id="rId18"/>
    <p:sldId id="539" r:id="rId19"/>
    <p:sldId id="540" r:id="rId20"/>
    <p:sldId id="526" r:id="rId21"/>
    <p:sldId id="521" r:id="rId22"/>
    <p:sldId id="524" r:id="rId23"/>
    <p:sldId id="522" r:id="rId24"/>
    <p:sldId id="528" r:id="rId25"/>
    <p:sldId id="330" r:id="rId26"/>
    <p:sldId id="299" r:id="rId27"/>
    <p:sldId id="465" r:id="rId28"/>
    <p:sldId id="379" r:id="rId29"/>
    <p:sldId id="378" r:id="rId30"/>
    <p:sldId id="386" r:id="rId31"/>
    <p:sldId id="381" r:id="rId32"/>
    <p:sldId id="484" r:id="rId33"/>
    <p:sldId id="506" r:id="rId34"/>
    <p:sldId id="485" r:id="rId35"/>
    <p:sldId id="514" r:id="rId36"/>
    <p:sldId id="483" r:id="rId37"/>
    <p:sldId id="339" r:id="rId38"/>
    <p:sldId id="340" r:id="rId39"/>
    <p:sldId id="355" r:id="rId40"/>
    <p:sldId id="260" r:id="rId41"/>
  </p:sldIdLst>
  <p:sldSz cx="9144000" cy="5143500" type="screen16x9"/>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i, QIU(SCD MBB VAL-SZ-TCT)" initials="WQMV" lastIdx="3" clrIdx="0"/>
  <p:cmAuthor id="7" name="1206988966@qq.com" initials="1" lastIdx="1" clrIdx="2"/>
  <p:cmAuthor id="1" name="edianzu" initials="e" lastIdx="1" clrIdx="0"/>
  <p:cmAuthor id="8" name="姜伟光" initials="姜" lastIdx="1" clrIdx="0"/>
  <p:cmAuthor id="2" name="Administrator" initials="A" lastIdx="7" clrIdx="1"/>
  <p:cmAuthor id="3" name="Microsoft Office 用户" initials="Office" lastIdx="1" clrIdx="2"/>
  <p:cmAuthor id="5" name="宋洁然" initials="宋" lastIdx="2" clrIdx="1"/>
  <p:cmAuthor id="6" name="ming qiu" initials="m" lastIdx="17" clrIdx="1"/>
  <p:cmAuthor id="9" name="liang.shan" initials="l" lastIdx="1" clrIdx="8"/>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A5A5"/>
    <a:srgbClr val="7E7E7E"/>
    <a:srgbClr val="0096CE"/>
    <a:srgbClr val="D1D0CD"/>
    <a:srgbClr val="5671A6"/>
    <a:srgbClr val="5586C3"/>
    <a:srgbClr val="7491CB"/>
    <a:srgbClr val="6486CB"/>
    <a:srgbClr val="5571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05"/>
    <p:restoredTop sz="94674"/>
  </p:normalViewPr>
  <p:slideViewPr>
    <p:cSldViewPr snapToGrid="0" snapToObjects="1">
      <p:cViewPr varScale="1">
        <p:scale>
          <a:sx n="88" d="100"/>
          <a:sy n="88" d="100"/>
        </p:scale>
        <p:origin x="84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7" Type="http://schemas.openxmlformats.org/officeDocument/2006/relationships/tags" Target="tags/tag101.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emf"/><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emf"/><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t="6189" b="9435"/>
          <a:stretch>
            <a:fillRect/>
          </a:stretch>
        </p:blipFill>
        <p:spPr>
          <a:xfrm flipH="1">
            <a:off x="0" y="0"/>
            <a:ext cx="9144000" cy="5143501"/>
          </a:xfrm>
          <a:prstGeom prst="rect">
            <a:avLst/>
          </a:prstGeom>
        </p:spPr>
      </p:pic>
      <p:pic>
        <p:nvPicPr>
          <p:cNvPr id="8" name="图片 7"/>
          <p:cNvPicPr>
            <a:picLocks noChangeAspect="1"/>
          </p:cNvPicPr>
          <p:nvPr userDrawn="1"/>
        </p:nvPicPr>
        <p:blipFill>
          <a:blip r:embed="rId3"/>
          <a:stretch>
            <a:fillRect/>
          </a:stretch>
        </p:blipFill>
        <p:spPr>
          <a:xfrm>
            <a:off x="8015039" y="277735"/>
            <a:ext cx="805542" cy="233240"/>
          </a:xfrm>
          <a:prstGeom prst="rect">
            <a:avLst/>
          </a:prstGeom>
        </p:spPr>
      </p:pic>
      <p:pic>
        <p:nvPicPr>
          <p:cNvPr id="9" name="图片 8"/>
          <p:cNvPicPr>
            <a:picLocks noChangeAspect="1"/>
          </p:cNvPicPr>
          <p:nvPr userDrawn="1"/>
        </p:nvPicPr>
        <p:blipFill>
          <a:blip r:embed="rId4"/>
          <a:stretch>
            <a:fillRect/>
          </a:stretch>
        </p:blipFill>
        <p:spPr>
          <a:xfrm>
            <a:off x="7070421" y="4782096"/>
            <a:ext cx="1748970" cy="83670"/>
          </a:xfrm>
          <a:prstGeom prst="rect">
            <a:avLst/>
          </a:prstGeom>
        </p:spPr>
      </p:pic>
      <p:sp>
        <p:nvSpPr>
          <p:cNvPr id="10" name="标题 16"/>
          <p:cNvSpPr>
            <a:spLocks noGrp="1"/>
          </p:cNvSpPr>
          <p:nvPr>
            <p:ph type="ctrTitle"/>
          </p:nvPr>
        </p:nvSpPr>
        <p:spPr>
          <a:xfrm>
            <a:off x="1143000" y="841772"/>
            <a:ext cx="6858000" cy="1790700"/>
          </a:xfrm>
        </p:spPr>
        <p:txBody>
          <a:bodyPr/>
          <a:lstStyle/>
          <a:p>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876CD04-B67B-8F4B-8D1D-1093CD001C5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0A4CA26F-CDA2-BC4B-B746-D1316CB9CE14}"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876CD04-B67B-8F4B-8D1D-1093CD001C5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0A4CA26F-CDA2-BC4B-B746-D1316CB9CE14}"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588D5E-4C50-410A-9CD6-175B080CC9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A74F15-FF9B-4B65-BBA3-B9BF0689292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588D5E-4C50-410A-9CD6-175B080CC9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A74F15-FF9B-4B65-BBA3-B9BF0689292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588D5E-4C50-410A-9CD6-175B080CC9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A74F15-FF9B-4B65-BBA3-B9BF0689292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588D5E-4C50-410A-9CD6-175B080CC9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A74F15-FF9B-4B65-BBA3-B9BF0689292D}"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588D5E-4C50-410A-9CD6-175B080CC9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A74F15-FF9B-4B65-BBA3-B9BF0689292D}"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588D5E-4C50-410A-9CD6-175B080CC9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A74F15-FF9B-4B65-BBA3-B9BF0689292D}"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588D5E-4C50-410A-9CD6-175B080CC9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A74F15-FF9B-4B65-BBA3-B9BF0689292D}"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588D5E-4C50-410A-9CD6-175B080CC9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A74F15-FF9B-4B65-BBA3-B9BF0689292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r="745"/>
          <a:stretch>
            <a:fillRect/>
          </a:stretch>
        </p:blipFill>
        <p:spPr>
          <a:xfrm>
            <a:off x="0" y="8264"/>
            <a:ext cx="9144000" cy="5135235"/>
          </a:xfrm>
          <a:prstGeom prst="rect">
            <a:avLst/>
          </a:prstGeom>
        </p:spPr>
      </p:pic>
      <p:pic>
        <p:nvPicPr>
          <p:cNvPr id="4" name="图片 3"/>
          <p:cNvPicPr>
            <a:picLocks noChangeAspect="1"/>
          </p:cNvPicPr>
          <p:nvPr userDrawn="1"/>
        </p:nvPicPr>
        <p:blipFill>
          <a:blip r:embed="rId3"/>
          <a:stretch>
            <a:fillRect/>
          </a:stretch>
        </p:blipFill>
        <p:spPr>
          <a:xfrm>
            <a:off x="8015039" y="277735"/>
            <a:ext cx="805542" cy="233240"/>
          </a:xfrm>
          <a:prstGeom prst="rect">
            <a:avLst/>
          </a:prstGeom>
        </p:spPr>
      </p:pic>
      <p:pic>
        <p:nvPicPr>
          <p:cNvPr id="5" name="图片 4"/>
          <p:cNvPicPr>
            <a:picLocks noChangeAspect="1"/>
          </p:cNvPicPr>
          <p:nvPr userDrawn="1"/>
        </p:nvPicPr>
        <p:blipFill>
          <a:blip r:embed="rId4"/>
          <a:stretch>
            <a:fillRect/>
          </a:stretch>
        </p:blipFill>
        <p:spPr>
          <a:xfrm>
            <a:off x="7070421" y="4782096"/>
            <a:ext cx="1748970" cy="8367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588D5E-4C50-410A-9CD6-175B080CC9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A74F15-FF9B-4B65-BBA3-B9BF0689292D}"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588D5E-4C50-410A-9CD6-175B080CC9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A74F15-FF9B-4B65-BBA3-B9BF0689292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D876CD04-B67B-8F4B-8D1D-1093CD001C5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0A4CA26F-CDA2-BC4B-B746-D1316CB9CE14}"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D876CD04-B67B-8F4B-8D1D-1093CD001C5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0A4CA26F-CDA2-BC4B-B746-D1316CB9CE14}"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D876CD04-B67B-8F4B-8D1D-1093CD001C5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0A4CA26F-CDA2-BC4B-B746-D1316CB9CE14}"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876CD04-B67B-8F4B-8D1D-1093CD001C5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0A4CA26F-CDA2-BC4B-B746-D1316CB9CE14}"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6CD04-B67B-8F4B-8D1D-1093CD001C5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0A4CA26F-CDA2-BC4B-B746-D1316CB9CE14}"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876CD04-B67B-8F4B-8D1D-1093CD001C5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0A4CA26F-CDA2-BC4B-B746-D1316CB9CE14}"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876CD04-B67B-8F4B-8D1D-1093CD001C5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0A4CA26F-CDA2-BC4B-B746-D1316CB9CE14}"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876CD04-B67B-8F4B-8D1D-1093CD001C5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A4CA26F-CDA2-BC4B-B746-D1316CB9CE14}"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hyperlink" Target="https://cdn.cnbj2.fds.api.mi-img.com/cdn/single-h5/Channel/aqaradetails/aqaracurtain.html?v=20180926" TargetMode="External"/></Relationships>
</file>

<file path=ppt/slides/_rels/slide11.xml.rels><?xml version="1.0" encoding="UTF-8" standalone="yes"?>
<Relationships xmlns="http://schemas.openxmlformats.org/package/2006/relationships"><Relationship Id="rId9" Type="http://schemas.openxmlformats.org/officeDocument/2006/relationships/image" Target="../media/image17.svg"/><Relationship Id="rId8" Type="http://schemas.openxmlformats.org/officeDocument/2006/relationships/image" Target="../media/image16.png"/><Relationship Id="rId7" Type="http://schemas.openxmlformats.org/officeDocument/2006/relationships/tags" Target="../tags/tag18.xml"/><Relationship Id="rId6" Type="http://schemas.openxmlformats.org/officeDocument/2006/relationships/image" Target="../media/image15.png"/><Relationship Id="rId5" Type="http://schemas.openxmlformats.org/officeDocument/2006/relationships/tags" Target="../tags/tag17.xml"/><Relationship Id="rId4" Type="http://schemas.openxmlformats.org/officeDocument/2006/relationships/image" Target="../media/image14.png"/><Relationship Id="rId3" Type="http://schemas.openxmlformats.org/officeDocument/2006/relationships/tags" Target="../tags/tag16.xml"/><Relationship Id="rId2" Type="http://schemas.openxmlformats.org/officeDocument/2006/relationships/image" Target="../media/image13.png"/><Relationship Id="rId19" Type="http://schemas.openxmlformats.org/officeDocument/2006/relationships/slideLayout" Target="../slideLayouts/slideLayout2.xml"/><Relationship Id="rId18" Type="http://schemas.openxmlformats.org/officeDocument/2006/relationships/tags" Target="../tags/tag26.xml"/><Relationship Id="rId17" Type="http://schemas.openxmlformats.org/officeDocument/2006/relationships/image" Target="../media/image18.png"/><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image" Target="../media/image19.png"/><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image" Target="../media/image21.png"/><Relationship Id="rId3" Type="http://schemas.openxmlformats.org/officeDocument/2006/relationships/tags" Target="../tags/tag34.xml"/><Relationship Id="rId2" Type="http://schemas.openxmlformats.org/officeDocument/2006/relationships/image" Target="../media/image20.png"/><Relationship Id="rId17" Type="http://schemas.openxmlformats.org/officeDocument/2006/relationships/slideLayout" Target="../slideLayouts/slideLayout2.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image" Target="../media/image22.png"/><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3.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4.png"/><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image" Target="../media/image23.png"/><Relationship Id="rId1" Type="http://schemas.openxmlformats.org/officeDocument/2006/relationships/tags" Target="../tags/tag46.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7.png"/><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image" Target="../media/image26.png"/><Relationship Id="rId3" Type="http://schemas.openxmlformats.org/officeDocument/2006/relationships/tags" Target="../tags/tag53.xml"/><Relationship Id="rId2" Type="http://schemas.openxmlformats.org/officeDocument/2006/relationships/image" Target="../media/image25.png"/><Relationship Id="rId1" Type="http://schemas.openxmlformats.org/officeDocument/2006/relationships/tags" Target="../tags/tag52.xml"/></Relationships>
</file>

<file path=ppt/slides/_rels/slide16.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image" Target="../media/image29.png"/><Relationship Id="rId3" Type="http://schemas.openxmlformats.org/officeDocument/2006/relationships/tags" Target="../tags/tag58.xml"/><Relationship Id="rId2" Type="http://schemas.openxmlformats.org/officeDocument/2006/relationships/image" Target="../media/image28.png"/><Relationship Id="rId12" Type="http://schemas.openxmlformats.org/officeDocument/2006/relationships/notesSlide" Target="../notesSlides/notesSlide7.xml"/><Relationship Id="rId11" Type="http://schemas.openxmlformats.org/officeDocument/2006/relationships/slideLayout" Target="../slideLayouts/slideLayout2.xml"/><Relationship Id="rId10" Type="http://schemas.openxmlformats.org/officeDocument/2006/relationships/tags" Target="../tags/tag64.xml"/><Relationship Id="rId1" Type="http://schemas.openxmlformats.org/officeDocument/2006/relationships/tags" Target="../tags/tag57.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30.png"/><Relationship Id="rId1" Type="http://schemas.openxmlformats.org/officeDocument/2006/relationships/tags" Target="../tags/tag65.xml"/></Relationships>
</file>

<file path=ppt/slides/_rels/slide18.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image" Target="../media/image19.png"/><Relationship Id="rId14" Type="http://schemas.openxmlformats.org/officeDocument/2006/relationships/slideLayout" Target="../slideLayouts/slideLayout2.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tags" Target="../tags/tag70.xml"/></Relationships>
</file>

<file path=ppt/slides/_rels/slide19.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image" Target="../media/image34.png"/><Relationship Id="rId7" Type="http://schemas.openxmlformats.org/officeDocument/2006/relationships/tags" Target="../tags/tag85.xml"/><Relationship Id="rId6" Type="http://schemas.openxmlformats.org/officeDocument/2006/relationships/image" Target="../media/image33.png"/><Relationship Id="rId5" Type="http://schemas.openxmlformats.org/officeDocument/2006/relationships/tags" Target="../tags/tag84.xml"/><Relationship Id="rId4" Type="http://schemas.openxmlformats.org/officeDocument/2006/relationships/image" Target="../media/image32.png"/><Relationship Id="rId3" Type="http://schemas.openxmlformats.org/officeDocument/2006/relationships/tags" Target="../tags/tag83.xml"/><Relationship Id="rId2" Type="http://schemas.openxmlformats.org/officeDocument/2006/relationships/image" Target="../media/image31.jpeg"/><Relationship Id="rId12" Type="http://schemas.openxmlformats.org/officeDocument/2006/relationships/slideLayout" Target="../slideLayouts/slideLayout2.xml"/><Relationship Id="rId11" Type="http://schemas.openxmlformats.org/officeDocument/2006/relationships/image" Target="../media/image35.png"/><Relationship Id="rId10" Type="http://schemas.openxmlformats.org/officeDocument/2006/relationships/tags" Target="../tags/tag87.xml"/><Relationship Id="rId1" Type="http://schemas.openxmlformats.org/officeDocument/2006/relationships/tags" Target="../tags/tag8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tags" Target="../tags/tag90.xml"/><Relationship Id="rId3" Type="http://schemas.openxmlformats.org/officeDocument/2006/relationships/image" Target="../media/image36.png"/><Relationship Id="rId2" Type="http://schemas.openxmlformats.org/officeDocument/2006/relationships/tags" Target="../tags/tag89.xml"/><Relationship Id="rId1" Type="http://schemas.openxmlformats.org/officeDocument/2006/relationships/tags" Target="../tags/tag88.xml"/></Relationships>
</file>

<file path=ppt/slides/_rels/slide21.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image" Target="../media/image39.png"/><Relationship Id="rId3" Type="http://schemas.openxmlformats.org/officeDocument/2006/relationships/tags" Target="../tags/tag92.xml"/><Relationship Id="rId2" Type="http://schemas.openxmlformats.org/officeDocument/2006/relationships/image" Target="../media/image38.png"/><Relationship Id="rId14" Type="http://schemas.openxmlformats.org/officeDocument/2006/relationships/slideLayout" Target="../slideLayouts/slideLayout2.xml"/><Relationship Id="rId13" Type="http://schemas.openxmlformats.org/officeDocument/2006/relationships/image" Target="../media/image41.png"/><Relationship Id="rId12" Type="http://schemas.openxmlformats.org/officeDocument/2006/relationships/tags" Target="../tags/tag99.xml"/><Relationship Id="rId11" Type="http://schemas.openxmlformats.org/officeDocument/2006/relationships/image" Target="../media/image40.png"/><Relationship Id="rId10" Type="http://schemas.openxmlformats.org/officeDocument/2006/relationships/tags" Target="../tags/tag98.xml"/><Relationship Id="rId1" Type="http://schemas.openxmlformats.org/officeDocument/2006/relationships/tags" Target="../tags/tag9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tags" Target="../tags/tag10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8.jpeg"/><Relationship Id="rId2" Type="http://schemas.openxmlformats.org/officeDocument/2006/relationships/image" Target="../media/image52.jpeg"/><Relationship Id="rId1" Type="http://schemas.openxmlformats.org/officeDocument/2006/relationships/image" Target="../media/image51.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48.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7.png"/><Relationship Id="rId3" Type="http://schemas.openxmlformats.org/officeDocument/2006/relationships/image" Target="../media/image56.png"/><Relationship Id="rId2" Type="http://schemas.microsoft.com/office/2007/relationships/media" Target="../media/media2.mp4"/><Relationship Id="rId1" Type="http://schemas.openxmlformats.org/officeDocument/2006/relationships/video" Target="../media/media2.mp4"/></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8.jpeg"/><Relationship Id="rId2" Type="http://schemas.openxmlformats.org/officeDocument/2006/relationships/image" Target="../media/image60.jpeg"/><Relationship Id="rId1"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jpeg"/><Relationship Id="rId1"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jpeg"/><Relationship Id="rId1"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jpeg"/><Relationship Id="rId1"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jpeg"/><Relationship Id="rId1"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jpeg"/><Relationship Id="rId1" Type="http://schemas.openxmlformats.org/officeDocument/2006/relationships/image" Target="../media/image6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4" Type="http://schemas.openxmlformats.org/officeDocument/2006/relationships/notesSlide" Target="../notesSlides/notesSlide3.xml"/><Relationship Id="rId13" Type="http://schemas.openxmlformats.org/officeDocument/2006/relationships/slideLayout" Target="../slideLayouts/slideLayout1.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0" y="1720850"/>
            <a:ext cx="9144000" cy="398780"/>
          </a:xfrm>
          <a:prstGeom prst="rect">
            <a:avLst/>
          </a:prstGeom>
          <a:noFill/>
        </p:spPr>
        <p:txBody>
          <a:bodyPr wrap="square" rtlCol="0">
            <a:spAutoFit/>
          </a:bodyPr>
          <a:lstStyle/>
          <a:p>
            <a:pPr algn="ctr"/>
            <a:r>
              <a:rPr kumimoji="1" sz="2000" b="1" spc="300" dirty="0">
                <a:solidFill>
                  <a:srgbClr val="5571A6"/>
                </a:solidFill>
                <a:latin typeface="微软雅黑" panose="020B0503020204020204" pitchFamily="34" charset="-122"/>
                <a:ea typeface="微软雅黑" panose="020B0503020204020204" pitchFamily="34" charset="-122"/>
              </a:rPr>
              <a:t>Aqara </a:t>
            </a:r>
            <a:r>
              <a:rPr kumimoji="1" lang="en-US" sz="2000" b="1" spc="300" dirty="0">
                <a:solidFill>
                  <a:srgbClr val="5571A6"/>
                </a:solidFill>
                <a:latin typeface="微软雅黑" panose="020B0503020204020204" pitchFamily="34" charset="-122"/>
                <a:ea typeface="微软雅黑" panose="020B0503020204020204" pitchFamily="34" charset="-122"/>
              </a:rPr>
              <a:t>Smart Curtain Controller Introduction</a:t>
            </a:r>
            <a:endParaRPr kumimoji="1" lang="en-US" sz="2000" b="1" spc="300" dirty="0">
              <a:solidFill>
                <a:srgbClr val="5571A6"/>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3151" y="262980"/>
            <a:ext cx="3296516" cy="414020"/>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7774305" cy="460375"/>
          </a:xfrm>
          <a:prstGeom prst="rect">
            <a:avLst/>
          </a:prstGeom>
          <a:noFill/>
        </p:spPr>
        <p:txBody>
          <a:bodyPr wrap="square" rtlCol="0" anchor="t">
            <a:spAutoFit/>
          </a:bodyPr>
          <a:lstStyle/>
          <a:p>
            <a:r>
              <a:rPr lang="en-US" altLang="zh-CN" sz="1200">
                <a:latin typeface="Calibri" panose="020F0502020204030204" pitchFamily="34" charset="0"/>
                <a:cs typeface="Calibri" panose="020F0502020204030204" pitchFamily="34" charset="0"/>
              </a:rPr>
              <a:t>Please watch the installation video from the link below:</a:t>
            </a:r>
            <a:endParaRPr lang="en-US" altLang="zh-CN" sz="1200">
              <a:latin typeface="Calibri" panose="020F0502020204030204" pitchFamily="34" charset="0"/>
              <a:cs typeface="Calibri" panose="020F0502020204030204" pitchFamily="34" charset="0"/>
            </a:endParaRPr>
          </a:p>
          <a:p>
            <a:r>
              <a:rPr lang="en-US" altLang="zh-CN" sz="1200">
                <a:latin typeface="Calibri" panose="020F0502020204030204" pitchFamily="34" charset="0"/>
                <a:cs typeface="Calibri" panose="020F0502020204030204" pitchFamily="34" charset="0"/>
                <a:hlinkClick r:id="rId1" action="ppaction://hlinkfile"/>
              </a:rPr>
              <a:t>https://cdn.cnbj2.fds.api.mi-img.com/cdn/single-h5/Channel/aqaradetails/aqaracurtain.html?v=20180926</a:t>
            </a:r>
            <a:endParaRPr lang="en-US" altLang="zh-CN" sz="1200">
              <a:latin typeface="Calibri" panose="020F0502020204030204" pitchFamily="34" charset="0"/>
              <a:cs typeface="Calibri" panose="020F0502020204030204" pitchFamily="34" charset="0"/>
            </a:endParaRPr>
          </a:p>
        </p:txBody>
      </p:sp>
      <p:pic>
        <p:nvPicPr>
          <p:cNvPr id="2" name="开合帘电机安装视频">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1711325" y="1287145"/>
            <a:ext cx="5721350" cy="3218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50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2920" y="262890"/>
            <a:ext cx="6059805" cy="737235"/>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 </a:t>
            </a:r>
            <a:r>
              <a:rPr lang="en-US" altLang="zh-CN" sz="2100" b="1">
                <a:latin typeface="Calibri" panose="020F0502020204030204" pitchFamily="34" charset="0"/>
                <a:ea typeface="微软雅黑" panose="020B0503020204020204" pitchFamily="34" charset="-122"/>
                <a:cs typeface="Calibri" panose="020F0502020204030204" pitchFamily="34" charset="0"/>
                <a:sym typeface="+mn-ea"/>
              </a:rPr>
              <a:t>Measure Preparation</a:t>
            </a:r>
            <a:endParaRPr lang="en-US" altLang="zh-CN" sz="2100" b="1">
              <a:latin typeface="Calibri" panose="020F0502020204030204" pitchFamily="34" charset="0"/>
              <a:ea typeface="微软雅黑" panose="020B0503020204020204" pitchFamily="34" charset="-122"/>
              <a:cs typeface="Calibri" panose="020F0502020204030204" pitchFamily="34" charset="0"/>
              <a:sym typeface="+mn-ea"/>
            </a:endParaRPr>
          </a:p>
          <a:p>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7774305" cy="460375"/>
          </a:xfrm>
          <a:prstGeom prst="rect">
            <a:avLst/>
          </a:prstGeom>
          <a:noFill/>
        </p:spPr>
        <p:txBody>
          <a:bodyPr wrap="square" rtlCol="0" anchor="t">
            <a:spAutoFit/>
          </a:bodyPr>
          <a:lstStyle/>
          <a:p>
            <a:r>
              <a:rPr lang="en-US" altLang="zh-CN" sz="1200" b="1">
                <a:latin typeface="Calibri" panose="020F0502020204030204" pitchFamily="34" charset="0"/>
                <a:cs typeface="Calibri" panose="020F0502020204030204" pitchFamily="34" charset="0"/>
              </a:rPr>
              <a:t>Installation Environment</a:t>
            </a:r>
            <a:endParaRPr lang="en-US" altLang="zh-CN" sz="1200" b="1">
              <a:latin typeface="Calibri" panose="020F0502020204030204" pitchFamily="34" charset="0"/>
              <a:cs typeface="Calibri" panose="020F0502020204030204" pitchFamily="34" charset="0"/>
            </a:endParaRPr>
          </a:p>
          <a:p>
            <a:endParaRPr lang="en-US" altLang="zh-CN" sz="1200" b="1">
              <a:latin typeface="Calibri" panose="020F0502020204030204" pitchFamily="34" charset="0"/>
              <a:cs typeface="Calibri" panose="020F0502020204030204" pitchFamily="34" charset="0"/>
            </a:endParaRPr>
          </a:p>
        </p:txBody>
      </p:sp>
      <p:pic>
        <p:nvPicPr>
          <p:cNvPr id="27" name="图片 26"/>
          <p:cNvPicPr>
            <a:picLocks noChangeAspect="1"/>
          </p:cNvPicPr>
          <p:nvPr>
            <p:custDataLst>
              <p:tags r:id="rId1"/>
            </p:custDataLst>
          </p:nvPr>
        </p:nvPicPr>
        <p:blipFill>
          <a:blip r:embed="rId2"/>
          <a:stretch>
            <a:fillRect/>
          </a:stretch>
        </p:blipFill>
        <p:spPr>
          <a:xfrm>
            <a:off x="1498600" y="1010285"/>
            <a:ext cx="1800000" cy="1374740"/>
          </a:xfrm>
          <a:prstGeom prst="rect">
            <a:avLst/>
          </a:prstGeom>
        </p:spPr>
      </p:pic>
      <p:pic>
        <p:nvPicPr>
          <p:cNvPr id="28" name="图片 27"/>
          <p:cNvPicPr>
            <a:picLocks noChangeAspect="1"/>
          </p:cNvPicPr>
          <p:nvPr>
            <p:custDataLst>
              <p:tags r:id="rId3"/>
            </p:custDataLst>
          </p:nvPr>
        </p:nvPicPr>
        <p:blipFill>
          <a:blip r:embed="rId4"/>
          <a:stretch>
            <a:fillRect/>
          </a:stretch>
        </p:blipFill>
        <p:spPr>
          <a:xfrm>
            <a:off x="5344795" y="1015365"/>
            <a:ext cx="1710690" cy="1369695"/>
          </a:xfrm>
          <a:prstGeom prst="rect">
            <a:avLst/>
          </a:prstGeom>
        </p:spPr>
      </p:pic>
      <p:pic>
        <p:nvPicPr>
          <p:cNvPr id="29" name="图片 28"/>
          <p:cNvPicPr>
            <a:picLocks noChangeAspect="1"/>
          </p:cNvPicPr>
          <p:nvPr>
            <p:custDataLst>
              <p:tags r:id="rId5"/>
            </p:custDataLst>
          </p:nvPr>
        </p:nvPicPr>
        <p:blipFill>
          <a:blip r:embed="rId6"/>
          <a:stretch>
            <a:fillRect/>
          </a:stretch>
        </p:blipFill>
        <p:spPr>
          <a:xfrm>
            <a:off x="1498600" y="3090545"/>
            <a:ext cx="1800000" cy="1338733"/>
          </a:xfrm>
          <a:prstGeom prst="rect">
            <a:avLst/>
          </a:prstGeom>
        </p:spPr>
      </p:pic>
      <p:pic>
        <p:nvPicPr>
          <p:cNvPr id="30" name="图片 29" descr="303b333633333133353bb2e6"/>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2155825" y="1566545"/>
            <a:ext cx="485140" cy="485140"/>
          </a:xfrm>
          <a:prstGeom prst="rect">
            <a:avLst/>
          </a:prstGeom>
        </p:spPr>
      </p:pic>
      <p:pic>
        <p:nvPicPr>
          <p:cNvPr id="31" name="图片 30" descr="303b333633333133353bb2e6"/>
          <p:cNvPicPr>
            <a:picLocks noChangeAspect="1"/>
          </p:cNvPicPr>
          <p:nvPr>
            <p:custDataLst>
              <p:tags r:id="rId10"/>
            </p:custDataLst>
          </p:nvPr>
        </p:nvPicPr>
        <p:blipFill>
          <a:blip r:embed="rId8">
            <a:extLst>
              <a:ext uri="{96DAC541-7B7A-43D3-8B79-37D633B846F1}">
                <asvg:svgBlip xmlns:asvg="http://schemas.microsoft.com/office/drawing/2016/SVG/main" r:embed="rId9"/>
              </a:ext>
            </a:extLst>
          </a:blip>
          <a:stretch>
            <a:fillRect/>
          </a:stretch>
        </p:blipFill>
        <p:spPr>
          <a:xfrm>
            <a:off x="5943600" y="1566545"/>
            <a:ext cx="485140" cy="485140"/>
          </a:xfrm>
          <a:prstGeom prst="rect">
            <a:avLst/>
          </a:prstGeom>
        </p:spPr>
      </p:pic>
      <p:pic>
        <p:nvPicPr>
          <p:cNvPr id="32" name="图片 31" descr="303b333633333133353bb2e6"/>
          <p:cNvPicPr>
            <a:picLocks noChangeAspect="1"/>
          </p:cNvPicPr>
          <p:nvPr>
            <p:custDataLst>
              <p:tags r:id="rId11"/>
            </p:custDataLst>
          </p:nvPr>
        </p:nvPicPr>
        <p:blipFill>
          <a:blip r:embed="rId8">
            <a:extLst>
              <a:ext uri="{96DAC541-7B7A-43D3-8B79-37D633B846F1}">
                <asvg:svgBlip xmlns:asvg="http://schemas.microsoft.com/office/drawing/2016/SVG/main" r:embed="rId9"/>
              </a:ext>
            </a:extLst>
          </a:blip>
          <a:stretch>
            <a:fillRect/>
          </a:stretch>
        </p:blipFill>
        <p:spPr>
          <a:xfrm>
            <a:off x="2155825" y="3517265"/>
            <a:ext cx="485140" cy="485140"/>
          </a:xfrm>
          <a:prstGeom prst="rect">
            <a:avLst/>
          </a:prstGeom>
        </p:spPr>
      </p:pic>
      <p:sp>
        <p:nvSpPr>
          <p:cNvPr id="33" name="文本框 32"/>
          <p:cNvSpPr txBox="1"/>
          <p:nvPr>
            <p:custDataLst>
              <p:tags r:id="rId12"/>
            </p:custDataLst>
          </p:nvPr>
        </p:nvSpPr>
        <p:spPr>
          <a:xfrm>
            <a:off x="1738630" y="2453005"/>
            <a:ext cx="1620520" cy="306705"/>
          </a:xfrm>
          <a:prstGeom prst="rect">
            <a:avLst/>
          </a:prstGeom>
          <a:noFill/>
        </p:spPr>
        <p:txBody>
          <a:bodyPr wrap="square" rtlCol="0">
            <a:spAutoFit/>
          </a:bodyPr>
          <a:p>
            <a:r>
              <a:rPr lang="zh-CN" altLang="en-US" sz="1400"/>
              <a:t>Rough</a:t>
            </a:r>
            <a:r>
              <a:rPr lang="en-US" altLang="zh-CN" sz="1400"/>
              <a:t>cast</a:t>
            </a:r>
            <a:r>
              <a:rPr lang="zh-CN" altLang="en-US" sz="1400"/>
              <a:t> </a:t>
            </a:r>
            <a:r>
              <a:rPr lang="en-US" altLang="zh-CN" sz="1400"/>
              <a:t>H</a:t>
            </a:r>
            <a:r>
              <a:rPr lang="zh-CN" altLang="en-US" sz="1400"/>
              <a:t>ouse</a:t>
            </a:r>
            <a:endParaRPr lang="zh-CN" altLang="en-US" sz="1400"/>
          </a:p>
        </p:txBody>
      </p:sp>
      <p:sp>
        <p:nvSpPr>
          <p:cNvPr id="34" name="文本框 33"/>
          <p:cNvSpPr txBox="1"/>
          <p:nvPr>
            <p:custDataLst>
              <p:tags r:id="rId13"/>
            </p:custDataLst>
          </p:nvPr>
        </p:nvSpPr>
        <p:spPr>
          <a:xfrm>
            <a:off x="5548630" y="2453005"/>
            <a:ext cx="1784350" cy="306705"/>
          </a:xfrm>
          <a:prstGeom prst="rect">
            <a:avLst/>
          </a:prstGeom>
          <a:noFill/>
        </p:spPr>
        <p:txBody>
          <a:bodyPr wrap="square" rtlCol="0">
            <a:spAutoFit/>
          </a:bodyPr>
          <a:p>
            <a:r>
              <a:rPr lang="zh-CN" altLang="en-US" sz="1400"/>
              <a:t>Gypsum </a:t>
            </a:r>
            <a:r>
              <a:rPr lang="en-US" altLang="zh-CN" sz="1400"/>
              <a:t>C</a:t>
            </a:r>
            <a:r>
              <a:rPr lang="zh-CN" altLang="en-US" sz="1400"/>
              <a:t>eiling</a:t>
            </a:r>
            <a:endParaRPr lang="zh-CN" altLang="en-US" sz="1400"/>
          </a:p>
        </p:txBody>
      </p:sp>
      <p:sp>
        <p:nvSpPr>
          <p:cNvPr id="35" name="文本框 34"/>
          <p:cNvSpPr txBox="1"/>
          <p:nvPr>
            <p:custDataLst>
              <p:tags r:id="rId14"/>
            </p:custDataLst>
          </p:nvPr>
        </p:nvSpPr>
        <p:spPr>
          <a:xfrm>
            <a:off x="1263650" y="4535805"/>
            <a:ext cx="2693670" cy="306705"/>
          </a:xfrm>
          <a:prstGeom prst="rect">
            <a:avLst/>
          </a:prstGeom>
          <a:noFill/>
        </p:spPr>
        <p:txBody>
          <a:bodyPr wrap="square" rtlCol="0">
            <a:spAutoFit/>
          </a:bodyPr>
          <a:p>
            <a:r>
              <a:rPr lang="en-US" altLang="zh-CN" sz="1400"/>
              <a:t>Customized(Curved) Window</a:t>
            </a:r>
            <a:endParaRPr lang="en-US" altLang="zh-CN" sz="1400"/>
          </a:p>
        </p:txBody>
      </p:sp>
      <p:sp>
        <p:nvSpPr>
          <p:cNvPr id="36" name="文本框 35"/>
          <p:cNvSpPr txBox="1"/>
          <p:nvPr>
            <p:custDataLst>
              <p:tags r:id="rId15"/>
            </p:custDataLst>
          </p:nvPr>
        </p:nvSpPr>
        <p:spPr>
          <a:xfrm>
            <a:off x="5615305" y="4535805"/>
            <a:ext cx="1340485" cy="306705"/>
          </a:xfrm>
          <a:prstGeom prst="rect">
            <a:avLst/>
          </a:prstGeom>
          <a:noFill/>
        </p:spPr>
        <p:txBody>
          <a:bodyPr wrap="square" rtlCol="0">
            <a:spAutoFit/>
          </a:bodyPr>
          <a:p>
            <a:r>
              <a:rPr lang="zh-CN" sz="1400"/>
              <a:t>Roman </a:t>
            </a:r>
            <a:r>
              <a:rPr lang="en-US" altLang="zh-CN" sz="1400"/>
              <a:t>R</a:t>
            </a:r>
            <a:r>
              <a:rPr lang="en-US" sz="1400"/>
              <a:t>od</a:t>
            </a:r>
            <a:endParaRPr lang="en-US" sz="1400"/>
          </a:p>
        </p:txBody>
      </p:sp>
      <p:pic>
        <p:nvPicPr>
          <p:cNvPr id="37" name="图片 36"/>
          <p:cNvPicPr>
            <a:picLocks noChangeAspect="1"/>
          </p:cNvPicPr>
          <p:nvPr>
            <p:custDataLst>
              <p:tags r:id="rId16"/>
            </p:custDataLst>
          </p:nvPr>
        </p:nvPicPr>
        <p:blipFill>
          <a:blip r:embed="rId17"/>
          <a:stretch>
            <a:fillRect/>
          </a:stretch>
        </p:blipFill>
        <p:spPr>
          <a:xfrm>
            <a:off x="5346700" y="3090545"/>
            <a:ext cx="1709420" cy="1337945"/>
          </a:xfrm>
          <a:prstGeom prst="rect">
            <a:avLst/>
          </a:prstGeom>
        </p:spPr>
      </p:pic>
      <p:pic>
        <p:nvPicPr>
          <p:cNvPr id="38" name="图片 37" descr="303b333633333133353bb2e6"/>
          <p:cNvPicPr>
            <a:picLocks noChangeAspect="1"/>
          </p:cNvPicPr>
          <p:nvPr>
            <p:custDataLst>
              <p:tags r:id="rId18"/>
            </p:custDataLst>
          </p:nvPr>
        </p:nvPicPr>
        <p:blipFill>
          <a:blip r:embed="rId8">
            <a:extLst>
              <a:ext uri="{96DAC541-7B7A-43D3-8B79-37D633B846F1}">
                <asvg:svgBlip xmlns:asvg="http://schemas.microsoft.com/office/drawing/2016/SVG/main" r:embed="rId9"/>
              </a:ext>
            </a:extLst>
          </a:blip>
          <a:stretch>
            <a:fillRect/>
          </a:stretch>
        </p:blipFill>
        <p:spPr>
          <a:xfrm>
            <a:off x="5615305" y="3667760"/>
            <a:ext cx="485140" cy="48514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2920" y="262890"/>
            <a:ext cx="6059805" cy="737235"/>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 </a:t>
            </a:r>
            <a:r>
              <a:rPr lang="en-US" altLang="zh-CN" sz="2100" b="1">
                <a:latin typeface="Calibri" panose="020F0502020204030204" pitchFamily="34" charset="0"/>
                <a:ea typeface="微软雅黑" panose="020B0503020204020204" pitchFamily="34" charset="-122"/>
                <a:cs typeface="Calibri" panose="020F0502020204030204" pitchFamily="34" charset="0"/>
                <a:sym typeface="+mn-ea"/>
              </a:rPr>
              <a:t>Measure Preparation</a:t>
            </a:r>
            <a:endParaRPr lang="en-US" altLang="zh-CN" sz="2100" b="1">
              <a:latin typeface="Calibri" panose="020F0502020204030204" pitchFamily="34" charset="0"/>
              <a:ea typeface="微软雅黑" panose="020B0503020204020204" pitchFamily="34" charset="-122"/>
              <a:cs typeface="Calibri" panose="020F0502020204030204" pitchFamily="34" charset="0"/>
              <a:sym typeface="+mn-ea"/>
            </a:endParaRPr>
          </a:p>
          <a:p>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7774305" cy="460375"/>
          </a:xfrm>
          <a:prstGeom prst="rect">
            <a:avLst/>
          </a:prstGeom>
          <a:noFill/>
        </p:spPr>
        <p:txBody>
          <a:bodyPr wrap="square" rtlCol="0" anchor="t">
            <a:spAutoFit/>
          </a:bodyPr>
          <a:lstStyle/>
          <a:p>
            <a:r>
              <a:rPr lang="en-US" altLang="zh-CN" sz="1200">
                <a:latin typeface="Calibri" panose="020F0502020204030204" pitchFamily="34" charset="0"/>
                <a:ea typeface="+mj-ea"/>
                <a:cs typeface="Calibri" panose="020F0502020204030204" pitchFamily="34" charset="0"/>
                <a:sym typeface="+mn-ea"/>
              </a:rPr>
              <a:t>Measure Preparation</a:t>
            </a:r>
            <a:endParaRPr lang="en-US" altLang="zh-CN" sz="1200">
              <a:latin typeface="Calibri" panose="020F0502020204030204" pitchFamily="34" charset="0"/>
              <a:ea typeface="+mj-ea"/>
              <a:cs typeface="Calibri" panose="020F0502020204030204" pitchFamily="34" charset="0"/>
              <a:sym typeface="+mn-ea"/>
            </a:endParaRPr>
          </a:p>
          <a:p>
            <a:endParaRPr lang="en-US" altLang="zh-CN" sz="1200" b="1">
              <a:latin typeface="Calibri" panose="020F0502020204030204" pitchFamily="34" charset="0"/>
              <a:cs typeface="Calibri" panose="020F0502020204030204" pitchFamily="34" charset="0"/>
            </a:endParaRPr>
          </a:p>
        </p:txBody>
      </p:sp>
      <p:grpSp>
        <p:nvGrpSpPr>
          <p:cNvPr id="3" name="组合 2"/>
          <p:cNvGrpSpPr/>
          <p:nvPr/>
        </p:nvGrpSpPr>
        <p:grpSpPr>
          <a:xfrm>
            <a:off x="873760" y="1950085"/>
            <a:ext cx="7529195" cy="1571625"/>
            <a:chOff x="135" y="2521"/>
            <a:chExt cx="13573" cy="3080"/>
          </a:xfrm>
        </p:grpSpPr>
        <p:pic>
          <p:nvPicPr>
            <p:cNvPr id="2" name="图片 1"/>
            <p:cNvPicPr>
              <a:picLocks noChangeAspect="1"/>
            </p:cNvPicPr>
            <p:nvPr>
              <p:custDataLst>
                <p:tags r:id="rId1"/>
              </p:custDataLst>
            </p:nvPr>
          </p:nvPicPr>
          <p:blipFill>
            <a:blip r:embed="rId2"/>
            <a:srcRect b="53398"/>
            <a:stretch>
              <a:fillRect/>
            </a:stretch>
          </p:blipFill>
          <p:spPr>
            <a:xfrm>
              <a:off x="135" y="2521"/>
              <a:ext cx="13573" cy="3080"/>
            </a:xfrm>
            <a:prstGeom prst="rect">
              <a:avLst/>
            </a:prstGeom>
          </p:spPr>
        </p:pic>
        <p:sp>
          <p:nvSpPr>
            <p:cNvPr id="5" name="文本框 4"/>
            <p:cNvSpPr txBox="1"/>
            <p:nvPr>
              <p:custDataLst>
                <p:tags r:id="rId3"/>
              </p:custDataLst>
            </p:nvPr>
          </p:nvSpPr>
          <p:spPr>
            <a:xfrm>
              <a:off x="792" y="4622"/>
              <a:ext cx="2130" cy="718"/>
            </a:xfrm>
            <a:prstGeom prst="rect">
              <a:avLst/>
            </a:prstGeom>
            <a:solidFill>
              <a:schemeClr val="accent4"/>
            </a:solidFill>
          </p:spPr>
          <p:txBody>
            <a:bodyPr wrap="square" rtlCol="0">
              <a:noAutofit/>
            </a:bodyPr>
            <a:p>
              <a:pPr algn="ctr"/>
              <a:r>
                <a:rPr lang="en-US" altLang="zh-CN" sz="1600"/>
                <a:t>Screwdriver</a:t>
              </a:r>
              <a:endParaRPr lang="en-US" altLang="zh-CN" sz="1600"/>
            </a:p>
          </p:txBody>
        </p:sp>
        <p:sp>
          <p:nvSpPr>
            <p:cNvPr id="6" name="文本框 5"/>
            <p:cNvSpPr txBox="1"/>
            <p:nvPr>
              <p:custDataLst>
                <p:tags r:id="rId4"/>
              </p:custDataLst>
            </p:nvPr>
          </p:nvSpPr>
          <p:spPr>
            <a:xfrm>
              <a:off x="3675" y="4622"/>
              <a:ext cx="1966" cy="718"/>
            </a:xfrm>
            <a:prstGeom prst="rect">
              <a:avLst/>
            </a:prstGeom>
            <a:solidFill>
              <a:schemeClr val="accent4"/>
            </a:solidFill>
          </p:spPr>
          <p:txBody>
            <a:bodyPr wrap="square" rtlCol="0">
              <a:noAutofit/>
            </a:bodyPr>
            <a:p>
              <a:pPr algn="ctr"/>
              <a:r>
                <a:rPr lang="en-US" altLang="zh-CN" sz="1600"/>
                <a:t>Test Pencil</a:t>
              </a:r>
              <a:endParaRPr lang="en-US" altLang="zh-CN" sz="1600"/>
            </a:p>
          </p:txBody>
        </p:sp>
        <p:sp>
          <p:nvSpPr>
            <p:cNvPr id="7" name="文本框 6"/>
            <p:cNvSpPr txBox="1"/>
            <p:nvPr>
              <p:custDataLst>
                <p:tags r:id="rId5"/>
              </p:custDataLst>
            </p:nvPr>
          </p:nvSpPr>
          <p:spPr>
            <a:xfrm>
              <a:off x="6217" y="4622"/>
              <a:ext cx="1966" cy="718"/>
            </a:xfrm>
            <a:prstGeom prst="rect">
              <a:avLst/>
            </a:prstGeom>
            <a:solidFill>
              <a:schemeClr val="accent4"/>
            </a:solidFill>
          </p:spPr>
          <p:txBody>
            <a:bodyPr wrap="square" rtlCol="0">
              <a:noAutofit/>
            </a:bodyPr>
            <a:p>
              <a:pPr algn="ctr"/>
              <a:r>
                <a:rPr lang="en-US" altLang="zh-CN" sz="1600"/>
                <a:t>Pencil</a:t>
              </a:r>
              <a:endParaRPr lang="en-US" altLang="zh-CN" sz="1600"/>
            </a:p>
          </p:txBody>
        </p:sp>
        <p:sp>
          <p:nvSpPr>
            <p:cNvPr id="11" name="文本框 10"/>
            <p:cNvSpPr txBox="1"/>
            <p:nvPr>
              <p:custDataLst>
                <p:tags r:id="rId6"/>
              </p:custDataLst>
            </p:nvPr>
          </p:nvSpPr>
          <p:spPr>
            <a:xfrm>
              <a:off x="8669" y="4622"/>
              <a:ext cx="1966" cy="718"/>
            </a:xfrm>
            <a:prstGeom prst="rect">
              <a:avLst/>
            </a:prstGeom>
            <a:solidFill>
              <a:schemeClr val="accent4"/>
            </a:solidFill>
          </p:spPr>
          <p:txBody>
            <a:bodyPr wrap="square" rtlCol="0">
              <a:noAutofit/>
            </a:bodyPr>
            <a:p>
              <a:pPr algn="ctr"/>
              <a:r>
                <a:rPr lang="en-US" altLang="zh-CN" sz="1600"/>
                <a:t>NoteBook</a:t>
              </a:r>
              <a:endParaRPr lang="en-US" altLang="zh-CN" sz="1600"/>
            </a:p>
          </p:txBody>
        </p:sp>
        <p:sp>
          <p:nvSpPr>
            <p:cNvPr id="12" name="文本框 11"/>
            <p:cNvSpPr txBox="1"/>
            <p:nvPr>
              <p:custDataLst>
                <p:tags r:id="rId7"/>
              </p:custDataLst>
            </p:nvPr>
          </p:nvSpPr>
          <p:spPr>
            <a:xfrm>
              <a:off x="10962" y="4622"/>
              <a:ext cx="1966" cy="718"/>
            </a:xfrm>
            <a:prstGeom prst="rect">
              <a:avLst/>
            </a:prstGeom>
            <a:solidFill>
              <a:schemeClr val="accent4"/>
            </a:solidFill>
          </p:spPr>
          <p:txBody>
            <a:bodyPr wrap="square" rtlCol="0">
              <a:noAutofit/>
            </a:bodyPr>
            <a:p>
              <a:pPr algn="ctr"/>
              <a:r>
                <a:rPr lang="en-US" altLang="zh-CN" sz="1600"/>
                <a:t>Tapeline</a:t>
              </a:r>
              <a:endParaRPr lang="en-US" altLang="zh-CN" sz="1600"/>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2920" y="262890"/>
            <a:ext cx="6059805" cy="737235"/>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 </a:t>
            </a:r>
            <a:r>
              <a:rPr lang="en-US" altLang="zh-CN" sz="2100" b="1">
                <a:latin typeface="Calibri" panose="020F0502020204030204" pitchFamily="34" charset="0"/>
                <a:ea typeface="微软雅黑" panose="020B0503020204020204" pitchFamily="34" charset="-122"/>
                <a:cs typeface="Calibri" panose="020F0502020204030204" pitchFamily="34" charset="0"/>
                <a:sym typeface="+mn-ea"/>
              </a:rPr>
              <a:t>Measure Preparation</a:t>
            </a:r>
            <a:endParaRPr lang="en-US" altLang="zh-CN" sz="2100" b="1">
              <a:latin typeface="Calibri" panose="020F0502020204030204" pitchFamily="34" charset="0"/>
              <a:ea typeface="微软雅黑" panose="020B0503020204020204" pitchFamily="34" charset="-122"/>
              <a:cs typeface="Calibri" panose="020F0502020204030204" pitchFamily="34" charset="0"/>
              <a:sym typeface="+mn-ea"/>
            </a:endParaRPr>
          </a:p>
          <a:p>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7774305" cy="275590"/>
          </a:xfrm>
          <a:prstGeom prst="rect">
            <a:avLst/>
          </a:prstGeom>
          <a:noFill/>
        </p:spPr>
        <p:txBody>
          <a:bodyPr wrap="square" rtlCol="0" anchor="t">
            <a:spAutoFit/>
          </a:bodyPr>
          <a:lstStyle/>
          <a:p>
            <a:pPr algn="l"/>
            <a:r>
              <a:rPr lang="en-US" altLang="zh-CN" sz="1200" b="1">
                <a:latin typeface="Calibri" panose="020F0502020204030204" pitchFamily="34" charset="0"/>
                <a:ea typeface="+mj-ea"/>
                <a:cs typeface="Calibri" panose="020F0502020204030204" pitchFamily="34" charset="0"/>
                <a:sym typeface="+mn-ea"/>
              </a:rPr>
              <a:t>M</a:t>
            </a:r>
            <a:r>
              <a:rPr lang="zh-CN" altLang="en-US" sz="1200" b="1">
                <a:latin typeface="Calibri" panose="020F0502020204030204" pitchFamily="34" charset="0"/>
                <a:ea typeface="+mj-ea"/>
                <a:cs typeface="Calibri" panose="020F0502020204030204" pitchFamily="34" charset="0"/>
                <a:sym typeface="+mn-ea"/>
              </a:rPr>
              <a:t>easurement </a:t>
            </a:r>
            <a:r>
              <a:rPr lang="en-US" altLang="zh-CN" sz="1200" b="1">
                <a:latin typeface="Calibri" panose="020F0502020204030204" pitchFamily="34" charset="0"/>
                <a:ea typeface="+mj-ea"/>
                <a:cs typeface="Calibri" panose="020F0502020204030204" pitchFamily="34" charset="0"/>
                <a:sym typeface="+mn-ea"/>
              </a:rPr>
              <a:t>Method</a:t>
            </a:r>
            <a:endParaRPr lang="en-US" altLang="zh-CN" sz="1200" b="1">
              <a:latin typeface="Calibri" panose="020F0502020204030204" pitchFamily="34" charset="0"/>
              <a:cs typeface="Calibri" panose="020F0502020204030204" pitchFamily="34" charset="0"/>
            </a:endParaRPr>
          </a:p>
        </p:txBody>
      </p:sp>
      <p:grpSp>
        <p:nvGrpSpPr>
          <p:cNvPr id="8" name="组合 7"/>
          <p:cNvGrpSpPr/>
          <p:nvPr/>
        </p:nvGrpSpPr>
        <p:grpSpPr>
          <a:xfrm>
            <a:off x="108443" y="1064260"/>
            <a:ext cx="8898294" cy="2308212"/>
            <a:chOff x="1327" y="2449"/>
            <a:chExt cx="16737" cy="4655"/>
          </a:xfrm>
        </p:grpSpPr>
        <p:grpSp>
          <p:nvGrpSpPr>
            <p:cNvPr id="14" name="组合 13"/>
            <p:cNvGrpSpPr/>
            <p:nvPr/>
          </p:nvGrpSpPr>
          <p:grpSpPr>
            <a:xfrm>
              <a:off x="1327" y="2449"/>
              <a:ext cx="16737" cy="3619"/>
              <a:chOff x="1217" y="3943"/>
              <a:chExt cx="16737" cy="3619"/>
            </a:xfrm>
          </p:grpSpPr>
          <p:pic>
            <p:nvPicPr>
              <p:cNvPr id="10" name="图片 9"/>
              <p:cNvPicPr>
                <a:picLocks noChangeAspect="1"/>
              </p:cNvPicPr>
              <p:nvPr>
                <p:custDataLst>
                  <p:tags r:id="rId1"/>
                </p:custDataLst>
              </p:nvPr>
            </p:nvPicPr>
            <p:blipFill>
              <a:blip r:embed="rId2"/>
              <a:stretch>
                <a:fillRect/>
              </a:stretch>
            </p:blipFill>
            <p:spPr>
              <a:xfrm>
                <a:off x="1217" y="3943"/>
                <a:ext cx="8695" cy="3619"/>
              </a:xfrm>
              <a:prstGeom prst="rect">
                <a:avLst/>
              </a:prstGeom>
              <a:ln w="12700" cmpd="sng">
                <a:gradFill>
                  <a:gsLst>
                    <a:gs pos="0">
                      <a:schemeClr val="accent1">
                        <a:lumMod val="50000"/>
                        <a:lumOff val="50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p:spPr>
          </p:pic>
          <p:pic>
            <p:nvPicPr>
              <p:cNvPr id="11" name="图片 10"/>
              <p:cNvPicPr>
                <a:picLocks noChangeAspect="1"/>
              </p:cNvPicPr>
              <p:nvPr>
                <p:custDataLst>
                  <p:tags r:id="rId3"/>
                </p:custDataLst>
              </p:nvPr>
            </p:nvPicPr>
            <p:blipFill>
              <a:blip r:embed="rId4"/>
              <a:stretch>
                <a:fillRect/>
              </a:stretch>
            </p:blipFill>
            <p:spPr>
              <a:xfrm>
                <a:off x="9912" y="3943"/>
                <a:ext cx="8042" cy="3619"/>
              </a:xfrm>
              <a:prstGeom prst="rect">
                <a:avLst/>
              </a:prstGeom>
              <a:ln w="12700" cmpd="sng">
                <a:gradFill>
                  <a:gsLst>
                    <a:gs pos="0">
                      <a:schemeClr val="accent1">
                        <a:lumMod val="50000"/>
                        <a:lumOff val="50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p:spPr>
          </p:pic>
        </p:grpSp>
        <p:sp>
          <p:nvSpPr>
            <p:cNvPr id="12" name="文本框 11"/>
            <p:cNvSpPr txBox="1"/>
            <p:nvPr>
              <p:custDataLst>
                <p:tags r:id="rId5"/>
              </p:custDataLst>
            </p:nvPr>
          </p:nvSpPr>
          <p:spPr>
            <a:xfrm>
              <a:off x="1610" y="6300"/>
              <a:ext cx="8628" cy="804"/>
            </a:xfrm>
            <a:prstGeom prst="rect">
              <a:avLst/>
            </a:prstGeom>
            <a:noFill/>
          </p:spPr>
          <p:txBody>
            <a:bodyPr wrap="square" rtlCol="0">
              <a:spAutoFit/>
            </a:bodyPr>
            <a:p>
              <a:r>
                <a:rPr lang="en-US" altLang="zh-CN" sz="1000">
                  <a:latin typeface="微软雅黑" panose="020B0503020204020204" pitchFamily="34" charset="-122"/>
                  <a:ea typeface="微软雅黑" panose="020B0503020204020204" pitchFamily="34" charset="-122"/>
                </a:rPr>
                <a:t>Please confirm with customer it is whole wall installation</a:t>
              </a:r>
              <a:endParaRPr lang="en-US" altLang="zh-CN" sz="1000">
                <a:latin typeface="微软雅黑" panose="020B0503020204020204" pitchFamily="34" charset="-122"/>
                <a:ea typeface="微软雅黑" panose="020B0503020204020204" pitchFamily="34" charset="-122"/>
              </a:endParaRPr>
            </a:p>
            <a:p>
              <a:r>
                <a:rPr lang="en-US" altLang="zh-CN" sz="1000">
                  <a:latin typeface="微软雅黑" panose="020B0503020204020204" pitchFamily="34" charset="-122"/>
                  <a:ea typeface="微软雅黑" panose="020B0503020204020204" pitchFamily="34" charset="-122"/>
                </a:rPr>
                <a:t> or not before measurement. </a:t>
              </a:r>
              <a:endParaRPr lang="en-US" altLang="zh-CN" sz="1000">
                <a:latin typeface="微软雅黑" panose="020B0503020204020204" pitchFamily="34" charset="-122"/>
                <a:ea typeface="微软雅黑" panose="020B0503020204020204" pitchFamily="34" charset="-122"/>
              </a:endParaRPr>
            </a:p>
          </p:txBody>
        </p:sp>
        <p:sp>
          <p:nvSpPr>
            <p:cNvPr id="13" name="文本框 12"/>
            <p:cNvSpPr txBox="1"/>
            <p:nvPr>
              <p:custDataLst>
                <p:tags r:id="rId6"/>
              </p:custDataLst>
            </p:nvPr>
          </p:nvSpPr>
          <p:spPr>
            <a:xfrm>
              <a:off x="12799" y="6300"/>
              <a:ext cx="3080" cy="494"/>
            </a:xfrm>
            <a:prstGeom prst="rect">
              <a:avLst/>
            </a:prstGeom>
            <a:noFill/>
          </p:spPr>
          <p:txBody>
            <a:bodyPr wrap="square" rtlCol="0">
              <a:spAutoFit/>
            </a:bodyPr>
            <a:p>
              <a:r>
                <a:rPr lang="en-US" altLang="zh-CN" sz="1000">
                  <a:latin typeface="微软雅黑" panose="020B0503020204020204" pitchFamily="34" charset="-122"/>
                  <a:ea typeface="微软雅黑" panose="020B0503020204020204" pitchFamily="34" charset="-122"/>
                </a:rPr>
                <a:t>L Shape Track</a:t>
              </a:r>
              <a:endParaRPr lang="en-US" altLang="zh-CN" sz="1000">
                <a:latin typeface="微软雅黑" panose="020B0503020204020204" pitchFamily="34" charset="-122"/>
                <a:ea typeface="微软雅黑" panose="020B0503020204020204" pitchFamily="34" charset="-122"/>
              </a:endParaRPr>
            </a:p>
          </p:txBody>
        </p:sp>
        <p:sp>
          <p:nvSpPr>
            <p:cNvPr id="2" name="文本框 1"/>
            <p:cNvSpPr txBox="1"/>
            <p:nvPr>
              <p:custDataLst>
                <p:tags r:id="rId7"/>
              </p:custDataLst>
            </p:nvPr>
          </p:nvSpPr>
          <p:spPr>
            <a:xfrm>
              <a:off x="1420" y="2752"/>
              <a:ext cx="2516" cy="619"/>
            </a:xfrm>
            <a:prstGeom prst="rect">
              <a:avLst/>
            </a:prstGeom>
            <a:solidFill>
              <a:schemeClr val="bg1"/>
            </a:solidFill>
          </p:spPr>
          <p:txBody>
            <a:bodyPr wrap="square" rtlCol="0">
              <a:spAutoFit/>
            </a:bodyPr>
            <a:p>
              <a:r>
                <a:rPr lang="en-US" altLang="zh-CN" sz="1400">
                  <a:solidFill>
                    <a:schemeClr val="tx1"/>
                  </a:solidFill>
                  <a:latin typeface="Calibri" panose="020F0502020204030204" pitchFamily="34" charset="0"/>
                  <a:cs typeface="Calibri" panose="020F0502020204030204" pitchFamily="34" charset="0"/>
                </a:rPr>
                <a:t>Straight Track</a:t>
              </a:r>
              <a:endParaRPr lang="en-US" altLang="zh-CN" sz="1400">
                <a:solidFill>
                  <a:schemeClr val="tx1"/>
                </a:solidFill>
                <a:latin typeface="Calibri" panose="020F0502020204030204" pitchFamily="34" charset="0"/>
                <a:cs typeface="Calibri" panose="020F0502020204030204" pitchFamily="34" charset="0"/>
              </a:endParaRPr>
            </a:p>
          </p:txBody>
        </p:sp>
        <p:sp>
          <p:nvSpPr>
            <p:cNvPr id="3" name="文本框 2"/>
            <p:cNvSpPr txBox="1"/>
            <p:nvPr>
              <p:custDataLst>
                <p:tags r:id="rId8"/>
              </p:custDataLst>
            </p:nvPr>
          </p:nvSpPr>
          <p:spPr>
            <a:xfrm>
              <a:off x="2687" y="5318"/>
              <a:ext cx="2145" cy="619"/>
            </a:xfrm>
            <a:prstGeom prst="rect">
              <a:avLst/>
            </a:prstGeom>
            <a:solidFill>
              <a:schemeClr val="bg1"/>
            </a:solidFill>
          </p:spPr>
          <p:txBody>
            <a:bodyPr wrap="square" rtlCol="0">
              <a:spAutoFit/>
            </a:bodyPr>
            <a:p>
              <a:pPr algn="ctr"/>
              <a:r>
                <a:rPr lang="en-US" altLang="zh-CN" sz="1400">
                  <a:solidFill>
                    <a:schemeClr val="tx1"/>
                  </a:solidFill>
                  <a:latin typeface="Calibri" panose="020F0502020204030204" pitchFamily="34" charset="0"/>
                  <a:cs typeface="Calibri" panose="020F0502020204030204" pitchFamily="34" charset="0"/>
                </a:rPr>
                <a:t>whole wall</a:t>
              </a:r>
              <a:endParaRPr lang="en-US" altLang="zh-CN" sz="1400">
                <a:solidFill>
                  <a:schemeClr val="tx1"/>
                </a:solidFill>
                <a:latin typeface="Calibri" panose="020F0502020204030204" pitchFamily="34" charset="0"/>
                <a:cs typeface="Calibri" panose="020F0502020204030204" pitchFamily="34" charset="0"/>
              </a:endParaRPr>
            </a:p>
          </p:txBody>
        </p:sp>
        <p:sp>
          <p:nvSpPr>
            <p:cNvPr id="5" name="文本框 4"/>
            <p:cNvSpPr txBox="1"/>
            <p:nvPr>
              <p:custDataLst>
                <p:tags r:id="rId9"/>
              </p:custDataLst>
            </p:nvPr>
          </p:nvSpPr>
          <p:spPr>
            <a:xfrm>
              <a:off x="6491" y="5318"/>
              <a:ext cx="2611" cy="619"/>
            </a:xfrm>
            <a:prstGeom prst="rect">
              <a:avLst/>
            </a:prstGeom>
            <a:solidFill>
              <a:schemeClr val="bg1"/>
            </a:solidFill>
          </p:spPr>
          <p:txBody>
            <a:bodyPr wrap="square" rtlCol="0">
              <a:spAutoFit/>
            </a:bodyPr>
            <a:p>
              <a:pPr algn="ctr"/>
              <a:r>
                <a:rPr lang="en-US" altLang="zh-CN" sz="1400">
                  <a:solidFill>
                    <a:schemeClr val="tx1"/>
                  </a:solidFill>
                  <a:latin typeface="Calibri" panose="020F0502020204030204" pitchFamily="34" charset="0"/>
                  <a:cs typeface="Calibri" panose="020F0502020204030204" pitchFamily="34" charset="0"/>
                </a:rPr>
                <a:t>non-whole wall</a:t>
              </a:r>
              <a:endParaRPr lang="en-US" altLang="zh-CN" sz="1400">
                <a:solidFill>
                  <a:schemeClr val="tx1"/>
                </a:solidFill>
                <a:latin typeface="Calibri" panose="020F0502020204030204" pitchFamily="34" charset="0"/>
                <a:cs typeface="Calibri" panose="020F0502020204030204" pitchFamily="34" charset="0"/>
              </a:endParaRPr>
            </a:p>
          </p:txBody>
        </p:sp>
        <p:sp>
          <p:nvSpPr>
            <p:cNvPr id="6" name="文本框 5"/>
            <p:cNvSpPr txBox="1"/>
            <p:nvPr>
              <p:custDataLst>
                <p:tags r:id="rId10"/>
              </p:custDataLst>
            </p:nvPr>
          </p:nvSpPr>
          <p:spPr>
            <a:xfrm>
              <a:off x="10237" y="2735"/>
              <a:ext cx="1828" cy="1053"/>
            </a:xfrm>
            <a:prstGeom prst="rect">
              <a:avLst/>
            </a:prstGeom>
            <a:solidFill>
              <a:schemeClr val="bg1"/>
            </a:solidFill>
          </p:spPr>
          <p:txBody>
            <a:bodyPr wrap="square" rtlCol="0">
              <a:spAutoFit/>
            </a:bodyPr>
            <a:p>
              <a:r>
                <a:rPr lang="en-US" altLang="zh-CN" sz="1400">
                  <a:solidFill>
                    <a:schemeClr val="tx1"/>
                  </a:solidFill>
                  <a:latin typeface="Calibri" panose="020F0502020204030204" pitchFamily="34" charset="0"/>
                  <a:cs typeface="Calibri" panose="020F0502020204030204" pitchFamily="34" charset="0"/>
                </a:rPr>
                <a:t>L Shape Track</a:t>
              </a:r>
              <a:endParaRPr lang="en-US" altLang="zh-CN" sz="1400">
                <a:solidFill>
                  <a:schemeClr val="tx1"/>
                </a:solidFill>
                <a:latin typeface="Calibri" panose="020F0502020204030204" pitchFamily="34" charset="0"/>
                <a:cs typeface="Calibri" panose="020F0502020204030204" pitchFamily="34" charset="0"/>
              </a:endParaRPr>
            </a:p>
          </p:txBody>
        </p:sp>
        <p:pic>
          <p:nvPicPr>
            <p:cNvPr id="7" name="图片 6"/>
            <p:cNvPicPr>
              <a:picLocks noChangeAspect="1"/>
            </p:cNvPicPr>
            <p:nvPr>
              <p:custDataLst>
                <p:tags r:id="rId11"/>
              </p:custDataLst>
            </p:nvPr>
          </p:nvPicPr>
          <p:blipFill>
            <a:blip r:embed="rId12"/>
            <a:stretch>
              <a:fillRect/>
            </a:stretch>
          </p:blipFill>
          <p:spPr>
            <a:xfrm>
              <a:off x="10373" y="3235"/>
              <a:ext cx="1313" cy="585"/>
            </a:xfrm>
            <a:prstGeom prst="rect">
              <a:avLst/>
            </a:prstGeom>
          </p:spPr>
        </p:pic>
        <p:sp>
          <p:nvSpPr>
            <p:cNvPr id="16" name="文本框 15"/>
            <p:cNvSpPr txBox="1"/>
            <p:nvPr>
              <p:custDataLst>
                <p:tags r:id="rId13"/>
              </p:custDataLst>
            </p:nvPr>
          </p:nvSpPr>
          <p:spPr>
            <a:xfrm>
              <a:off x="12635" y="3951"/>
              <a:ext cx="1147" cy="619"/>
            </a:xfrm>
            <a:prstGeom prst="rect">
              <a:avLst/>
            </a:prstGeom>
            <a:solidFill>
              <a:schemeClr val="bg1"/>
            </a:solidFill>
          </p:spPr>
          <p:txBody>
            <a:bodyPr wrap="square" rtlCol="0">
              <a:spAutoFit/>
            </a:bodyPr>
            <a:p>
              <a:r>
                <a:rPr lang="en-US" altLang="zh-CN" sz="1400">
                  <a:solidFill>
                    <a:schemeClr val="tx1"/>
                  </a:solidFill>
                  <a:latin typeface="Calibri" panose="020F0502020204030204" pitchFamily="34" charset="0"/>
                  <a:cs typeface="Calibri" panose="020F0502020204030204" pitchFamily="34" charset="0"/>
                </a:rPr>
                <a:t>Left</a:t>
              </a:r>
              <a:endParaRPr lang="en-US" altLang="zh-CN" sz="1400">
                <a:solidFill>
                  <a:schemeClr val="tx1"/>
                </a:solidFill>
                <a:latin typeface="Calibri" panose="020F0502020204030204" pitchFamily="34" charset="0"/>
                <a:cs typeface="Calibri" panose="020F0502020204030204" pitchFamily="34" charset="0"/>
              </a:endParaRPr>
            </a:p>
          </p:txBody>
        </p:sp>
        <p:sp>
          <p:nvSpPr>
            <p:cNvPr id="17" name="文本框 16"/>
            <p:cNvSpPr txBox="1"/>
            <p:nvPr>
              <p:custDataLst>
                <p:tags r:id="rId14"/>
              </p:custDataLst>
            </p:nvPr>
          </p:nvSpPr>
          <p:spPr>
            <a:xfrm>
              <a:off x="14630" y="3917"/>
              <a:ext cx="1108" cy="619"/>
            </a:xfrm>
            <a:prstGeom prst="rect">
              <a:avLst/>
            </a:prstGeom>
            <a:solidFill>
              <a:schemeClr val="bg1"/>
            </a:solidFill>
          </p:spPr>
          <p:txBody>
            <a:bodyPr wrap="square" rtlCol="0">
              <a:spAutoFit/>
            </a:bodyPr>
            <a:p>
              <a:r>
                <a:rPr lang="en-US" altLang="zh-CN" sz="1400">
                  <a:solidFill>
                    <a:schemeClr val="tx1"/>
                  </a:solidFill>
                  <a:latin typeface="Calibri" panose="020F0502020204030204" pitchFamily="34" charset="0"/>
                  <a:cs typeface="Calibri" panose="020F0502020204030204" pitchFamily="34" charset="0"/>
                </a:rPr>
                <a:t>Right</a:t>
              </a:r>
              <a:endParaRPr lang="en-US" altLang="zh-CN" sz="1400">
                <a:solidFill>
                  <a:schemeClr val="tx1"/>
                </a:solidFill>
                <a:latin typeface="Calibri" panose="020F0502020204030204" pitchFamily="34" charset="0"/>
                <a:cs typeface="Calibri" panose="020F0502020204030204" pitchFamily="34" charset="0"/>
              </a:endParaRPr>
            </a:p>
          </p:txBody>
        </p:sp>
        <p:sp>
          <p:nvSpPr>
            <p:cNvPr id="18" name="文本框 17"/>
            <p:cNvSpPr txBox="1"/>
            <p:nvPr>
              <p:custDataLst>
                <p:tags r:id="rId15"/>
              </p:custDataLst>
            </p:nvPr>
          </p:nvSpPr>
          <p:spPr>
            <a:xfrm>
              <a:off x="12601" y="4969"/>
              <a:ext cx="3137" cy="619"/>
            </a:xfrm>
            <a:prstGeom prst="rect">
              <a:avLst/>
            </a:prstGeom>
            <a:solidFill>
              <a:schemeClr val="bg1"/>
            </a:solidFill>
          </p:spPr>
          <p:txBody>
            <a:bodyPr wrap="square" rtlCol="0">
              <a:spAutoFit/>
            </a:bodyPr>
            <a:p>
              <a:pPr algn="ctr"/>
              <a:r>
                <a:rPr lang="en-US" altLang="zh-CN" sz="1400">
                  <a:solidFill>
                    <a:schemeClr val="tx1"/>
                  </a:solidFill>
                  <a:latin typeface="Calibri" panose="020F0502020204030204" pitchFamily="34" charset="0"/>
                  <a:cs typeface="Calibri" panose="020F0502020204030204" pitchFamily="34" charset="0"/>
                </a:rPr>
                <a:t>Measure: AB, BC</a:t>
              </a:r>
              <a:endParaRPr lang="en-US" altLang="zh-CN" sz="1400">
                <a:solidFill>
                  <a:schemeClr val="tx1"/>
                </a:solidFill>
                <a:latin typeface="Calibri" panose="020F0502020204030204" pitchFamily="34" charset="0"/>
                <a:cs typeface="Calibri" panose="020F0502020204030204" pitchFamily="34" charset="0"/>
              </a:endParaRPr>
            </a:p>
          </p:txBody>
        </p:sp>
      </p:grpSp>
      <p:sp>
        <p:nvSpPr>
          <p:cNvPr id="15" name="文本框 14"/>
          <p:cNvSpPr txBox="1"/>
          <p:nvPr>
            <p:custDataLst>
              <p:tags r:id="rId16"/>
            </p:custDataLst>
          </p:nvPr>
        </p:nvSpPr>
        <p:spPr>
          <a:xfrm>
            <a:off x="158115" y="3495675"/>
            <a:ext cx="8756650" cy="1291590"/>
          </a:xfrm>
          <a:prstGeom prst="rect">
            <a:avLst/>
          </a:prstGeom>
          <a:noFill/>
        </p:spPr>
        <p:txBody>
          <a:bodyPr wrap="square" rtlCol="0" anchor="t">
            <a:spAutoFit/>
          </a:bodyPr>
          <a:p>
            <a:pPr algn="l">
              <a:lnSpc>
                <a:spcPct val="130000"/>
              </a:lnSpc>
              <a:spcBef>
                <a:spcPts val="0"/>
              </a:spcBef>
              <a:spcAft>
                <a:spcPts val="0"/>
              </a:spcAft>
            </a:pPr>
            <a:r>
              <a:rPr lang="en-US" altLang="zh-CN" sz="1000" b="1" dirty="0">
                <a:latin typeface="微软雅黑" panose="020B0503020204020204" pitchFamily="34" charset="-122"/>
                <a:ea typeface="微软雅黑" panose="020B0503020204020204" pitchFamily="34" charset="-122"/>
                <a:sym typeface="+mn-ea"/>
              </a:rPr>
              <a:t>Note: </a:t>
            </a:r>
            <a:endParaRPr lang="en-US" altLang="zh-CN" sz="1000" b="1" dirty="0">
              <a:latin typeface="微软雅黑" panose="020B0503020204020204" pitchFamily="34" charset="-122"/>
              <a:ea typeface="微软雅黑" panose="020B0503020204020204" pitchFamily="34" charset="-122"/>
              <a:sym typeface="+mn-ea"/>
            </a:endParaRPr>
          </a:p>
          <a:p>
            <a:pPr algn="l">
              <a:lnSpc>
                <a:spcPct val="130000"/>
              </a:lnSpc>
              <a:spcBef>
                <a:spcPts val="0"/>
              </a:spcBef>
              <a:spcAft>
                <a:spcPts val="0"/>
              </a:spcAft>
            </a:pPr>
            <a:r>
              <a:rPr lang="en-US" altLang="zh-CN" sz="1000" dirty="0">
                <a:solidFill>
                  <a:schemeClr val="tx1"/>
                </a:solidFill>
                <a:latin typeface="微软雅黑" panose="020B0503020204020204" pitchFamily="34" charset="-122"/>
                <a:ea typeface="微软雅黑" panose="020B0503020204020204" pitchFamily="34" charset="-122"/>
                <a:sym typeface="+mn-ea"/>
              </a:rPr>
              <a:t>1. </a:t>
            </a:r>
            <a:r>
              <a:rPr lang="zh-CN" altLang="en-US"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Track is a customized product that cannot be returned or replaced</a:t>
            </a:r>
            <a:endParaRPr lang="en-US" altLang="zh-CN" sz="1000" dirty="0">
              <a:solidFill>
                <a:schemeClr val="tx1"/>
              </a:solidFill>
              <a:latin typeface="微软雅黑" panose="020B0503020204020204" pitchFamily="34" charset="-122"/>
              <a:ea typeface="微软雅黑" panose="020B0503020204020204" pitchFamily="34" charset="-122"/>
              <a:sym typeface="+mn-ea"/>
            </a:endParaRPr>
          </a:p>
          <a:p>
            <a:pPr algn="l">
              <a:lnSpc>
                <a:spcPct val="130000"/>
              </a:lnSpc>
              <a:spcBef>
                <a:spcPts val="0"/>
              </a:spcBef>
              <a:spcAft>
                <a:spcPts val="0"/>
              </a:spcAft>
            </a:pPr>
            <a:r>
              <a:rPr lang="en-US" altLang="zh-CN" sz="1000" dirty="0">
                <a:latin typeface="微软雅黑" panose="020B0503020204020204" pitchFamily="34" charset="-122"/>
                <a:ea typeface="微软雅黑" panose="020B0503020204020204" pitchFamily="34" charset="-122"/>
                <a:sym typeface="+mn-ea"/>
              </a:rPr>
              <a:t>2. Roma rod is not support. It need to be demolished if already install and replace it with the curtain(open and close from left and right). </a:t>
            </a:r>
            <a:endParaRPr lang="en-US" altLang="zh-CN" sz="1000" dirty="0">
              <a:latin typeface="微软雅黑" panose="020B0503020204020204" pitchFamily="34" charset="-122"/>
              <a:ea typeface="微软雅黑" panose="020B0503020204020204" pitchFamily="34" charset="-122"/>
              <a:sym typeface="+mn-ea"/>
            </a:endParaRPr>
          </a:p>
          <a:p>
            <a:pPr algn="l">
              <a:lnSpc>
                <a:spcPct val="130000"/>
              </a:lnSpc>
              <a:spcBef>
                <a:spcPts val="0"/>
              </a:spcBef>
              <a:spcAft>
                <a:spcPts val="0"/>
              </a:spcAft>
              <a:buClrTx/>
              <a:buSzTx/>
              <a:buFontTx/>
            </a:pPr>
            <a:r>
              <a:rPr lang="en-US" altLang="zh-CN" sz="1000" dirty="0">
                <a:latin typeface="微软雅黑" panose="020B0503020204020204" pitchFamily="34" charset="-122"/>
                <a:ea typeface="微软雅黑" panose="020B0503020204020204" pitchFamily="34" charset="-122"/>
                <a:sym typeface="+mn-ea"/>
              </a:rPr>
              <a:t>3. M</a:t>
            </a:r>
            <a:r>
              <a:rPr sz="1000">
                <a:latin typeface="微软雅黑" panose="020B0503020204020204" pitchFamily="34" charset="-122"/>
                <a:ea typeface="微软雅黑" panose="020B0503020204020204" pitchFamily="34" charset="-122"/>
                <a:cs typeface="微软雅黑" panose="020B0503020204020204" pitchFamily="34" charset="-122"/>
                <a:sym typeface="+mn-ea"/>
              </a:rPr>
              <a:t>easurement </a:t>
            </a:r>
            <a:r>
              <a:rPr lang="en-US" sz="1000">
                <a:latin typeface="微软雅黑" panose="020B0503020204020204" pitchFamily="34" charset="-122"/>
                <a:ea typeface="微软雅黑" panose="020B0503020204020204" pitchFamily="34" charset="-122"/>
                <a:cs typeface="微软雅黑" panose="020B0503020204020204" pitchFamily="34" charset="-122"/>
                <a:sym typeface="+mn-ea"/>
              </a:rPr>
              <a:t>should </a:t>
            </a:r>
            <a:r>
              <a:rPr sz="1000">
                <a:latin typeface="微软雅黑" panose="020B0503020204020204" pitchFamily="34" charset="-122"/>
                <a:ea typeface="微软雅黑" panose="020B0503020204020204" pitchFamily="34" charset="-122"/>
                <a:cs typeface="微软雅黑" panose="020B0503020204020204" pitchFamily="34" charset="-122"/>
                <a:sym typeface="+mn-ea"/>
              </a:rPr>
              <a:t>be </a:t>
            </a:r>
            <a:r>
              <a:rPr lang="en-US" sz="1000">
                <a:latin typeface="微软雅黑" panose="020B0503020204020204" pitchFamily="34" charset="-122"/>
                <a:ea typeface="微软雅黑" panose="020B0503020204020204" pitchFamily="34" charset="-122"/>
                <a:cs typeface="微软雅黑" panose="020B0503020204020204" pitchFamily="34" charset="-122"/>
                <a:sym typeface="+mn-ea"/>
              </a:rPr>
              <a:t>performed</a:t>
            </a:r>
            <a:r>
              <a:rPr sz="1000">
                <a:latin typeface="微软雅黑" panose="020B0503020204020204" pitchFamily="34" charset="-122"/>
                <a:ea typeface="微软雅黑" panose="020B0503020204020204" pitchFamily="34" charset="-122"/>
                <a:cs typeface="微软雅黑" panose="020B0503020204020204" pitchFamily="34" charset="-122"/>
                <a:sym typeface="+mn-ea"/>
              </a:rPr>
              <a:t> after the customer finishes the decoration instead of before </a:t>
            </a:r>
            <a:r>
              <a:rPr lang="en-US" sz="1000">
                <a:latin typeface="微软雅黑" panose="020B0503020204020204" pitchFamily="34" charset="-122"/>
                <a:ea typeface="微软雅黑" panose="020B0503020204020204" pitchFamily="34" charset="-122"/>
                <a:cs typeface="微软雅黑" panose="020B0503020204020204" pitchFamily="34" charset="-122"/>
                <a:sym typeface="+mn-ea"/>
              </a:rPr>
              <a:t>it.</a:t>
            </a:r>
            <a:endParaRPr lang="en-US" sz="10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buClrTx/>
              <a:buSzTx/>
              <a:buFontTx/>
            </a:pPr>
            <a:r>
              <a:rPr lang="en-US" altLang="zh-CN" sz="1000" dirty="0">
                <a:latin typeface="微软雅黑" panose="020B0503020204020204" pitchFamily="34" charset="-122"/>
                <a:ea typeface="微软雅黑" panose="020B0503020204020204" pitchFamily="34" charset="-122"/>
                <a:sym typeface="+mn-ea"/>
              </a:rPr>
              <a:t>4. </a:t>
            </a:r>
            <a:r>
              <a:rPr lang="en-US" sz="1000">
                <a:latin typeface="微软雅黑" panose="020B0503020204020204" pitchFamily="34" charset="-122"/>
                <a:ea typeface="微软雅黑" panose="020B0503020204020204" pitchFamily="34" charset="-122"/>
                <a:cs typeface="微软雅黑" panose="020B0503020204020204" pitchFamily="34" charset="-122"/>
                <a:sym typeface="+mn-ea"/>
              </a:rPr>
              <a:t>H</a:t>
            </a:r>
            <a:r>
              <a:rPr sz="1000">
                <a:latin typeface="微软雅黑" panose="020B0503020204020204" pitchFamily="34" charset="-122"/>
                <a:ea typeface="微软雅黑" panose="020B0503020204020204" pitchFamily="34" charset="-122"/>
                <a:cs typeface="微软雅黑" panose="020B0503020204020204" pitchFamily="34" charset="-122"/>
                <a:sym typeface="+mn-ea"/>
              </a:rPr>
              <a:t>ollow wall </a:t>
            </a:r>
            <a:r>
              <a:rPr lang="en-US" sz="1000">
                <a:latin typeface="微软雅黑" panose="020B0503020204020204" pitchFamily="34" charset="-122"/>
                <a:ea typeface="微软雅黑" panose="020B0503020204020204" pitchFamily="34" charset="-122"/>
                <a:cs typeface="微软雅黑" panose="020B0503020204020204" pitchFamily="34" charset="-122"/>
                <a:sym typeface="+mn-ea"/>
              </a:rPr>
              <a:t>and gypsum board are not solid enough to support. Please ensure the wall is firm enough to insall the curtain controller, like the walls made up of carpentry board or stone. </a:t>
            </a:r>
            <a:endParaRPr lang="en-US" altLang="en-US" sz="1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2920" y="262890"/>
            <a:ext cx="6059805" cy="737235"/>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 </a:t>
            </a:r>
            <a:r>
              <a:rPr lang="en-US" altLang="zh-CN" sz="2100" b="1">
                <a:latin typeface="Calibri" panose="020F0502020204030204" pitchFamily="34" charset="0"/>
                <a:ea typeface="微软雅黑" panose="020B0503020204020204" pitchFamily="34" charset="-122"/>
                <a:cs typeface="Calibri" panose="020F0502020204030204" pitchFamily="34" charset="0"/>
                <a:sym typeface="+mn-ea"/>
              </a:rPr>
              <a:t>Measure Preparation</a:t>
            </a:r>
            <a:endParaRPr lang="en-US" altLang="zh-CN" sz="2100" b="1">
              <a:latin typeface="Calibri" panose="020F0502020204030204" pitchFamily="34" charset="0"/>
              <a:ea typeface="微软雅黑" panose="020B0503020204020204" pitchFamily="34" charset="-122"/>
              <a:cs typeface="Calibri" panose="020F0502020204030204" pitchFamily="34" charset="0"/>
              <a:sym typeface="+mn-ea"/>
            </a:endParaRPr>
          </a:p>
          <a:p>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7774305" cy="275590"/>
          </a:xfrm>
          <a:prstGeom prst="rect">
            <a:avLst/>
          </a:prstGeom>
          <a:noFill/>
        </p:spPr>
        <p:txBody>
          <a:bodyPr wrap="square" rtlCol="0" anchor="t">
            <a:spAutoFit/>
          </a:bodyPr>
          <a:lstStyle/>
          <a:p>
            <a:r>
              <a:rPr lang="en-US" altLang="zh-CN" sz="1200" b="1">
                <a:latin typeface="Calibri" panose="020F0502020204030204" pitchFamily="34" charset="0"/>
                <a:cs typeface="Calibri" panose="020F0502020204030204" pitchFamily="34" charset="0"/>
                <a:sym typeface="+mn-ea"/>
              </a:rPr>
              <a:t>Power Source</a:t>
            </a:r>
            <a:r>
              <a:rPr lang="en-US" altLang="zh-CN" sz="1200" b="1" dirty="0">
                <a:latin typeface="Calibri" panose="020F0502020204030204" pitchFamily="34" charset="0"/>
                <a:ea typeface="微软雅黑" panose="020B0503020204020204" pitchFamily="34" charset="-122"/>
                <a:cs typeface="Calibri" panose="020F0502020204030204" pitchFamily="34" charset="0"/>
                <a:sym typeface="+mn-ea"/>
              </a:rPr>
              <a:t>/Socket</a:t>
            </a:r>
            <a:r>
              <a:rPr lang="zh-CN" altLang="en-US" sz="1200" b="1" dirty="0">
                <a:latin typeface="Calibri" panose="020F0502020204030204" pitchFamily="34" charset="0"/>
                <a:ea typeface="微软雅黑" panose="020B0503020204020204" pitchFamily="34" charset="-122"/>
                <a:cs typeface="Calibri" panose="020F0502020204030204" pitchFamily="34" charset="0"/>
                <a:sym typeface="+mn-ea"/>
              </a:rPr>
              <a:t> </a:t>
            </a:r>
            <a:r>
              <a:rPr sz="1200" b="1" dirty="0">
                <a:latin typeface="Calibri" panose="020F0502020204030204" pitchFamily="34" charset="0"/>
                <a:ea typeface="微软雅黑" panose="020B0503020204020204" pitchFamily="34" charset="-122"/>
                <a:cs typeface="Calibri" panose="020F0502020204030204" pitchFamily="34" charset="0"/>
                <a:sym typeface="+mn-ea"/>
              </a:rPr>
              <a:t>Preparation</a:t>
            </a:r>
            <a:endParaRPr lang="en-US" altLang="zh-CN" sz="1200" b="1">
              <a:latin typeface="Calibri" panose="020F0502020204030204" pitchFamily="34" charset="0"/>
              <a:cs typeface="Calibri" panose="020F0502020204030204" pitchFamily="34" charset="0"/>
            </a:endParaRPr>
          </a:p>
        </p:txBody>
      </p:sp>
      <p:pic>
        <p:nvPicPr>
          <p:cNvPr id="2" name="图片 1"/>
          <p:cNvPicPr>
            <a:picLocks noChangeAspect="1"/>
          </p:cNvPicPr>
          <p:nvPr>
            <p:custDataLst>
              <p:tags r:id="rId1"/>
            </p:custDataLst>
          </p:nvPr>
        </p:nvPicPr>
        <p:blipFill>
          <a:blip r:embed="rId2"/>
          <a:stretch>
            <a:fillRect/>
          </a:stretch>
        </p:blipFill>
        <p:spPr>
          <a:xfrm>
            <a:off x="368935" y="1245870"/>
            <a:ext cx="4104005" cy="2307590"/>
          </a:xfrm>
          <a:prstGeom prst="rect">
            <a:avLst/>
          </a:prstGeom>
          <a:ln w="12700" cmpd="sng">
            <a:gradFill>
              <a:gsLst>
                <a:gs pos="0">
                  <a:schemeClr val="accent1">
                    <a:lumMod val="50000"/>
                    <a:lumOff val="50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p:spPr>
      </p:pic>
      <p:sp>
        <p:nvSpPr>
          <p:cNvPr id="3" name="文本框 2"/>
          <p:cNvSpPr txBox="1"/>
          <p:nvPr>
            <p:custDataLst>
              <p:tags r:id="rId3"/>
            </p:custDataLst>
          </p:nvPr>
        </p:nvSpPr>
        <p:spPr>
          <a:xfrm>
            <a:off x="368935" y="4053205"/>
            <a:ext cx="4137660" cy="584835"/>
          </a:xfrm>
          <a:prstGeom prst="rect">
            <a:avLst/>
          </a:prstGeom>
          <a:noFill/>
        </p:spPr>
        <p:txBody>
          <a:bodyPr wrap="square" rtlCol="0" anchor="t">
            <a:noAutofit/>
          </a:bodyPr>
          <a:lstStyle/>
          <a:p>
            <a:r>
              <a:rPr lang="en-US" altLang="zh-CN" sz="1200" b="1">
                <a:solidFill>
                  <a:srgbClr val="FF0000"/>
                </a:solidFill>
              </a:rPr>
              <a:t>Note:</a:t>
            </a:r>
            <a:r>
              <a:rPr lang="en-US" altLang="zh-CN" sz="1200">
                <a:solidFill>
                  <a:srgbClr val="FF0000"/>
                </a:solidFill>
              </a:rPr>
              <a:t> </a:t>
            </a:r>
            <a:r>
              <a:rPr lang="en-US" altLang="zh-CN" sz="1200">
                <a:solidFill>
                  <a:schemeClr val="tx1"/>
                </a:solidFill>
              </a:rPr>
              <a:t>C</a:t>
            </a:r>
            <a:r>
              <a:rPr lang="en-US" altLang="zh-CN" sz="1200">
                <a:solidFill>
                  <a:schemeClr val="tx1"/>
                </a:solidFill>
              </a:rPr>
              <a:t>urtain controller comes with 1m power wire(no plug included). If there is no 10A power socket existing nearby, customer need to prepare extension wire themselves.</a:t>
            </a:r>
            <a:endParaRPr lang="en-US" altLang="zh-CN" sz="1200">
              <a:solidFill>
                <a:schemeClr val="tx1"/>
              </a:solidFill>
            </a:endParaRPr>
          </a:p>
        </p:txBody>
      </p:sp>
      <p:sp>
        <p:nvSpPr>
          <p:cNvPr id="6" name="文本框 5"/>
          <p:cNvSpPr txBox="1"/>
          <p:nvPr>
            <p:custDataLst>
              <p:tags r:id="rId4"/>
            </p:custDataLst>
          </p:nvPr>
        </p:nvSpPr>
        <p:spPr>
          <a:xfrm>
            <a:off x="5104765" y="664210"/>
            <a:ext cx="3568700" cy="581660"/>
          </a:xfrm>
          <a:prstGeom prst="rect">
            <a:avLst/>
          </a:prstGeom>
          <a:noFill/>
        </p:spPr>
        <p:txBody>
          <a:bodyPr wrap="square" rtlCol="0">
            <a:noAutofit/>
          </a:bodyPr>
          <a:lstStyle/>
          <a:p>
            <a:pPr algn="l"/>
            <a:r>
              <a:rPr lang="en-US" altLang="zh-CN" sz="1200">
                <a:sym typeface="+mn-ea"/>
              </a:rPr>
              <a:t>Curtain</a:t>
            </a:r>
            <a:r>
              <a:rPr lang="en-US" altLang="zh-CN" sz="1200"/>
              <a:t> controller can be installed either on the left or  right, which is depended on customer's preference.</a:t>
            </a:r>
            <a:endParaRPr lang="en-US" altLang="zh-CN" sz="1200"/>
          </a:p>
        </p:txBody>
      </p:sp>
      <p:sp>
        <p:nvSpPr>
          <p:cNvPr id="7" name="文本框 6"/>
          <p:cNvSpPr txBox="1"/>
          <p:nvPr>
            <p:custDataLst>
              <p:tags r:id="rId5"/>
            </p:custDataLst>
          </p:nvPr>
        </p:nvSpPr>
        <p:spPr>
          <a:xfrm>
            <a:off x="368935" y="2689225"/>
            <a:ext cx="2103755" cy="601345"/>
          </a:xfrm>
          <a:prstGeom prst="rect">
            <a:avLst/>
          </a:prstGeom>
          <a:solidFill>
            <a:schemeClr val="bg1"/>
          </a:solidFill>
        </p:spPr>
        <p:txBody>
          <a:bodyPr wrap="square" rtlCol="0">
            <a:noAutofit/>
          </a:bodyPr>
          <a:p>
            <a:r>
              <a:rPr lang="zh-CN" altLang="en-US" sz="1400">
                <a:solidFill>
                  <a:schemeClr val="tx1"/>
                </a:solidFill>
                <a:latin typeface="Calibri" panose="020F0502020204030204" pitchFamily="34" charset="0"/>
                <a:cs typeface="Calibri" panose="020F0502020204030204" pitchFamily="34" charset="0"/>
              </a:rPr>
              <a:t>Single-layer curtain</a:t>
            </a:r>
            <a:endParaRPr lang="zh-CN" altLang="en-US" sz="1400">
              <a:solidFill>
                <a:schemeClr val="tx1"/>
              </a:solidFill>
              <a:latin typeface="Calibri" panose="020F0502020204030204" pitchFamily="34" charset="0"/>
              <a:cs typeface="Calibri" panose="020F0502020204030204" pitchFamily="34" charset="0"/>
            </a:endParaRPr>
          </a:p>
          <a:p>
            <a:r>
              <a:rPr lang="en-US" altLang="zh-CN" sz="1200">
                <a:solidFill>
                  <a:schemeClr val="tx1"/>
                </a:solidFill>
                <a:latin typeface="Calibri" panose="020F0502020204030204" pitchFamily="34" charset="0"/>
                <a:cs typeface="Calibri" panose="020F0502020204030204" pitchFamily="34" charset="0"/>
              </a:rPr>
              <a:t>*one power socket </a:t>
            </a:r>
            <a:r>
              <a:rPr lang="en-US" altLang="zh-CN" sz="1200">
                <a:latin typeface="Calibri" panose="020F0502020204030204" pitchFamily="34" charset="0"/>
                <a:cs typeface="Calibri" panose="020F0502020204030204" pitchFamily="34" charset="0"/>
                <a:sym typeface="+mn-ea"/>
              </a:rPr>
              <a:t>required</a:t>
            </a:r>
            <a:endParaRPr lang="en-US" altLang="zh-CN" sz="1200">
              <a:latin typeface="Calibri" panose="020F0502020204030204" pitchFamily="34" charset="0"/>
              <a:cs typeface="Calibri" panose="020F0502020204030204" pitchFamily="34" charset="0"/>
            </a:endParaRPr>
          </a:p>
          <a:p>
            <a:endParaRPr lang="en-US" altLang="zh-CN" sz="1200">
              <a:solidFill>
                <a:schemeClr val="tx1"/>
              </a:solidFill>
              <a:latin typeface="Calibri" panose="020F0502020204030204" pitchFamily="34" charset="0"/>
              <a:cs typeface="Calibri" panose="020F0502020204030204" pitchFamily="34" charset="0"/>
            </a:endParaRPr>
          </a:p>
        </p:txBody>
      </p:sp>
      <p:sp>
        <p:nvSpPr>
          <p:cNvPr id="8" name="文本框 7"/>
          <p:cNvSpPr txBox="1"/>
          <p:nvPr>
            <p:custDataLst>
              <p:tags r:id="rId6"/>
            </p:custDataLst>
          </p:nvPr>
        </p:nvSpPr>
        <p:spPr>
          <a:xfrm>
            <a:off x="2458720" y="2689225"/>
            <a:ext cx="1997710" cy="601345"/>
          </a:xfrm>
          <a:prstGeom prst="rect">
            <a:avLst/>
          </a:prstGeom>
          <a:solidFill>
            <a:schemeClr val="bg1"/>
          </a:solidFill>
        </p:spPr>
        <p:txBody>
          <a:bodyPr wrap="square" rtlCol="0">
            <a:noAutofit/>
          </a:bodyPr>
          <a:p>
            <a:pPr algn="l">
              <a:buClrTx/>
              <a:buSzTx/>
              <a:buNone/>
            </a:pPr>
            <a:r>
              <a:rPr lang="zh-CN" altLang="en-US" sz="1400">
                <a:latin typeface="Calibri" panose="020F0502020204030204" pitchFamily="34" charset="0"/>
                <a:cs typeface="Calibri" panose="020F0502020204030204" pitchFamily="34" charset="0"/>
              </a:rPr>
              <a:t>Double-layer curtain</a:t>
            </a:r>
            <a:endParaRPr lang="zh-CN" altLang="en-US" sz="1400">
              <a:latin typeface="Calibri" panose="020F0502020204030204" pitchFamily="34" charset="0"/>
              <a:cs typeface="Calibri" panose="020F0502020204030204" pitchFamily="34" charset="0"/>
            </a:endParaRPr>
          </a:p>
          <a:p>
            <a:pPr algn="l">
              <a:buClrTx/>
              <a:buSzTx/>
              <a:buNone/>
            </a:pPr>
            <a:r>
              <a:rPr lang="en-US" altLang="zh-CN" sz="1200">
                <a:latin typeface="Calibri" panose="020F0502020204030204" pitchFamily="34" charset="0"/>
                <a:cs typeface="Calibri" panose="020F0502020204030204" pitchFamily="34" charset="0"/>
              </a:rPr>
              <a:t>*Two power sockets required</a:t>
            </a:r>
            <a:endParaRPr lang="en-US" altLang="zh-CN" sz="1200">
              <a:latin typeface="Calibri" panose="020F0502020204030204" pitchFamily="34" charset="0"/>
              <a:cs typeface="Calibri" panose="020F0502020204030204" pitchFamily="34" charset="0"/>
            </a:endParaRPr>
          </a:p>
        </p:txBody>
      </p:sp>
      <p:pic>
        <p:nvPicPr>
          <p:cNvPr id="17" name="图片 16"/>
          <p:cNvPicPr>
            <a:picLocks noChangeAspect="1"/>
          </p:cNvPicPr>
          <p:nvPr>
            <p:custDataLst>
              <p:tags r:id="rId7"/>
            </p:custDataLst>
          </p:nvPr>
        </p:nvPicPr>
        <p:blipFill>
          <a:blip r:embed="rId8"/>
          <a:stretch>
            <a:fillRect/>
          </a:stretch>
        </p:blipFill>
        <p:spPr>
          <a:xfrm>
            <a:off x="5265420" y="1229995"/>
            <a:ext cx="3162300" cy="351917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3151" y="262980"/>
            <a:ext cx="3296516" cy="414020"/>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4469130" cy="1383665"/>
          </a:xfrm>
          <a:prstGeom prst="rect">
            <a:avLst/>
          </a:prstGeom>
          <a:noFill/>
        </p:spPr>
        <p:txBody>
          <a:bodyPr wrap="square" rtlCol="0" anchor="t">
            <a:spAutoFit/>
          </a:bodyPr>
          <a:lstStyle/>
          <a:p>
            <a:r>
              <a:rPr lang="en-US" altLang="zh-CN" sz="1200" b="1">
                <a:latin typeface="Calibri" panose="020F0502020204030204" pitchFamily="34" charset="0"/>
                <a:cs typeface="Calibri" panose="020F0502020204030204" pitchFamily="34" charset="0"/>
                <a:sym typeface="+mn-ea"/>
              </a:rPr>
              <a:t>Power Source</a:t>
            </a:r>
            <a:r>
              <a:rPr lang="en-US" altLang="zh-CN" sz="1200" b="1" dirty="0">
                <a:latin typeface="Calibri" panose="020F0502020204030204" pitchFamily="34" charset="0"/>
                <a:ea typeface="微软雅黑" panose="020B0503020204020204" pitchFamily="34" charset="-122"/>
                <a:cs typeface="Calibri" panose="020F0502020204030204" pitchFamily="34" charset="0"/>
                <a:sym typeface="+mn-ea"/>
              </a:rPr>
              <a:t>/Socket</a:t>
            </a:r>
            <a:r>
              <a:rPr lang="zh-CN" altLang="en-US" sz="1200" b="1" dirty="0">
                <a:latin typeface="Calibri" panose="020F0502020204030204" pitchFamily="34" charset="0"/>
                <a:ea typeface="微软雅黑" panose="020B0503020204020204" pitchFamily="34" charset="-122"/>
                <a:cs typeface="Calibri" panose="020F0502020204030204" pitchFamily="34" charset="0"/>
                <a:sym typeface="+mn-ea"/>
              </a:rPr>
              <a:t> </a:t>
            </a:r>
            <a:r>
              <a:rPr sz="1200" b="1" dirty="0">
                <a:latin typeface="Calibri" panose="020F0502020204030204" pitchFamily="34" charset="0"/>
                <a:ea typeface="微软雅黑" panose="020B0503020204020204" pitchFamily="34" charset="-122"/>
                <a:cs typeface="Calibri" panose="020F0502020204030204" pitchFamily="34" charset="0"/>
                <a:sym typeface="+mn-ea"/>
              </a:rPr>
              <a:t>Preparation</a:t>
            </a:r>
            <a:endParaRPr lang="en-US" altLang="zh-CN" sz="1200" b="1">
              <a:latin typeface="Calibri" panose="020F0502020204030204" pitchFamily="34" charset="0"/>
              <a:cs typeface="Calibri" panose="020F0502020204030204" pitchFamily="34" charset="0"/>
            </a:endParaRPr>
          </a:p>
          <a:p>
            <a:r>
              <a:rPr lang="en-US" altLang="zh-CN" sz="1200" b="1">
                <a:latin typeface="Calibri" panose="020F0502020204030204" pitchFamily="34" charset="0"/>
                <a:cs typeface="Calibri" panose="020F0502020204030204" pitchFamily="34" charset="0"/>
              </a:rPr>
              <a:t></a:t>
            </a:r>
            <a:endParaRPr lang="en-US" altLang="zh-CN" sz="1200" b="1">
              <a:latin typeface="Calibri" panose="020F0502020204030204" pitchFamily="34" charset="0"/>
              <a:cs typeface="Calibri" panose="020F0502020204030204" pitchFamily="34" charset="0"/>
            </a:endParaRPr>
          </a:p>
          <a:p>
            <a:r>
              <a:rPr lang="en-US" altLang="zh-CN" sz="1200">
                <a:latin typeface="Calibri" panose="020F0502020204030204" pitchFamily="34" charset="0"/>
                <a:cs typeface="Calibri" panose="020F0502020204030204" pitchFamily="34" charset="0"/>
              </a:rPr>
              <a:t>Curtain motor comes with a 1m long power cord (plug is excluded). If there is no reserved power cord or 10A socket on one side of the shutter motor in the home, the user needs to prepare the extension cord or have the installer assist to connect the home power cord directly with the motor power cord for use.</a:t>
            </a:r>
            <a:endParaRPr lang="en-US" altLang="zh-CN" sz="1200">
              <a:latin typeface="Calibri" panose="020F0502020204030204" pitchFamily="34" charset="0"/>
              <a:cs typeface="Calibri" panose="020F0502020204030204" pitchFamily="34" charset="0"/>
            </a:endParaRPr>
          </a:p>
        </p:txBody>
      </p:sp>
      <p:pic>
        <p:nvPicPr>
          <p:cNvPr id="2" name="图片 1"/>
          <p:cNvPicPr>
            <a:picLocks noChangeAspect="1"/>
          </p:cNvPicPr>
          <p:nvPr>
            <p:custDataLst>
              <p:tags r:id="rId1"/>
            </p:custDataLst>
          </p:nvPr>
        </p:nvPicPr>
        <p:blipFill>
          <a:blip r:embed="rId2"/>
          <a:stretch>
            <a:fillRect/>
          </a:stretch>
        </p:blipFill>
        <p:spPr>
          <a:xfrm>
            <a:off x="589280" y="2276475"/>
            <a:ext cx="4529455" cy="249428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5865495" y="1294130"/>
            <a:ext cx="2089150" cy="1424940"/>
          </a:xfrm>
          <a:prstGeom prst="rect">
            <a:avLst/>
          </a:prstGeom>
        </p:spPr>
      </p:pic>
      <p:sp>
        <p:nvSpPr>
          <p:cNvPr id="9" name="文本框 8"/>
          <p:cNvSpPr txBox="1"/>
          <p:nvPr>
            <p:custDataLst>
              <p:tags r:id="rId5"/>
            </p:custDataLst>
          </p:nvPr>
        </p:nvSpPr>
        <p:spPr>
          <a:xfrm>
            <a:off x="5496560" y="676910"/>
            <a:ext cx="3048000" cy="445770"/>
          </a:xfrm>
          <a:prstGeom prst="rect">
            <a:avLst/>
          </a:prstGeom>
          <a:noFill/>
        </p:spPr>
        <p:txBody>
          <a:bodyPr wrap="square" rtlCol="0">
            <a:noAutofit/>
          </a:bodyPr>
          <a:p>
            <a:pPr algn="ctr"/>
            <a:r>
              <a:rPr lang="en-US" altLang="zh-CN" sz="1200" b="1" kern="100">
                <a:latin typeface="Calibri" panose="020F0502020204030204"/>
                <a:ea typeface="宋体" panose="02010600030101010101" pitchFamily="2" charset="-122"/>
                <a:cs typeface="Times New Roman" panose="02020603050405020304"/>
                <a:sym typeface="Times New Roman" panose="02020603050405020304"/>
              </a:rPr>
              <a:t>Single Curtain Motor</a:t>
            </a:r>
            <a:endParaRPr lang="en-US" altLang="zh-CN" sz="1200" b="1" kern="100">
              <a:latin typeface="Calibri" panose="020F0502020204030204"/>
              <a:ea typeface="宋体" panose="02010600030101010101" pitchFamily="2" charset="-122"/>
              <a:cs typeface="Times New Roman" panose="02020603050405020304"/>
              <a:sym typeface="Times New Roman" panose="02020603050405020304"/>
            </a:endParaRPr>
          </a:p>
          <a:p>
            <a:pPr algn="ctr"/>
            <a:r>
              <a:rPr lang="en-US" altLang="zh-CN" sz="1200" kern="100">
                <a:latin typeface="Calibri" panose="020F0502020204030204"/>
                <a:ea typeface="宋体" panose="02010600030101010101" pitchFamily="2" charset="-122"/>
                <a:cs typeface="Times New Roman" panose="02020603050405020304"/>
                <a:sym typeface="Times New Roman" panose="02020603050405020304"/>
              </a:rPr>
              <a:t>1 Power socket is required to be reserved.</a:t>
            </a:r>
            <a:endParaRPr lang="en-US" altLang="zh-CN" sz="1200" kern="100">
              <a:latin typeface="Calibri" panose="020F0502020204030204"/>
              <a:ea typeface="宋体" panose="02010600030101010101" pitchFamily="2" charset="-122"/>
              <a:cs typeface="Times New Roman" panose="02020603050405020304"/>
              <a:sym typeface="Times New Roman" panose="02020603050405020304"/>
            </a:endParaRPr>
          </a:p>
          <a:p>
            <a:pPr algn="ctr"/>
            <a:endParaRPr lang="en-US" altLang="zh-CN" sz="12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 name="文本框 9"/>
          <p:cNvSpPr txBox="1"/>
          <p:nvPr>
            <p:custDataLst>
              <p:tags r:id="rId6"/>
            </p:custDataLst>
          </p:nvPr>
        </p:nvSpPr>
        <p:spPr>
          <a:xfrm>
            <a:off x="5496560" y="2818765"/>
            <a:ext cx="3048000" cy="460375"/>
          </a:xfrm>
          <a:prstGeom prst="rect">
            <a:avLst/>
          </a:prstGeom>
          <a:noFill/>
        </p:spPr>
        <p:txBody>
          <a:bodyPr wrap="square" rtlCol="0">
            <a:spAutoFit/>
          </a:bodyPr>
          <a:p>
            <a:pPr algn="ctr"/>
            <a:r>
              <a:rPr lang="en-US" altLang="zh-CN" sz="1200" b="1" kern="100">
                <a:latin typeface="Calibri" panose="020F0502020204030204"/>
                <a:ea typeface="宋体" panose="02010600030101010101" pitchFamily="2" charset="-122"/>
                <a:cs typeface="Times New Roman" panose="02020603050405020304"/>
                <a:sym typeface="Times New Roman" panose="02020603050405020304"/>
              </a:rPr>
              <a:t>Dual Curtain Motor (1 Cloth </a:t>
            </a:r>
            <a:r>
              <a:rPr lang="en-US" altLang="zh-CN" sz="1200" b="1" kern="100">
                <a:latin typeface="Calibri" panose="020F0502020204030204"/>
                <a:ea typeface="宋体" panose="02010600030101010101" pitchFamily="2" charset="-122"/>
                <a:cs typeface="Times New Roman" panose="02020603050405020304"/>
                <a:sym typeface="Times New Roman" panose="02020603050405020304"/>
              </a:rPr>
              <a:t>+1 Sheer Curtain)</a:t>
            </a:r>
            <a:endParaRPr lang="en-US" altLang="zh-CN" sz="1200" b="1" kern="100">
              <a:latin typeface="Calibri" panose="020F0502020204030204"/>
              <a:ea typeface="宋体" panose="02010600030101010101" pitchFamily="2" charset="-122"/>
              <a:cs typeface="Times New Roman" panose="02020603050405020304"/>
              <a:sym typeface="Times New Roman" panose="02020603050405020304"/>
            </a:endParaRPr>
          </a:p>
          <a:p>
            <a:pPr algn="ctr"/>
            <a:r>
              <a:rPr lang="en-US" altLang="zh-CN" sz="1200" kern="100">
                <a:latin typeface="Calibri" panose="020F0502020204030204"/>
                <a:ea typeface="宋体" panose="02010600030101010101" pitchFamily="2" charset="-122"/>
                <a:cs typeface="Times New Roman" panose="02020603050405020304"/>
                <a:sym typeface="Times New Roman" panose="02020603050405020304"/>
              </a:rPr>
              <a:t>2 Power socket is required to be reserved.</a:t>
            </a:r>
            <a:endParaRPr lang="en-US" altLang="zh-CN" sz="1200" kern="100">
              <a:latin typeface="Calibri" panose="020F0502020204030204"/>
              <a:ea typeface="宋体" panose="02010600030101010101" pitchFamily="2" charset="-122"/>
              <a:cs typeface="Times New Roman" panose="02020603050405020304"/>
              <a:sym typeface="Times New Roman" panose="02020603050405020304"/>
            </a:endParaRPr>
          </a:p>
        </p:txBody>
      </p:sp>
      <p:pic>
        <p:nvPicPr>
          <p:cNvPr id="7" name="图片 6"/>
          <p:cNvPicPr>
            <a:picLocks noChangeAspect="1"/>
          </p:cNvPicPr>
          <p:nvPr>
            <p:custDataLst>
              <p:tags r:id="rId7"/>
            </p:custDataLst>
          </p:nvPr>
        </p:nvPicPr>
        <p:blipFill>
          <a:blip r:embed="rId8"/>
          <a:stretch>
            <a:fillRect/>
          </a:stretch>
        </p:blipFill>
        <p:spPr>
          <a:xfrm>
            <a:off x="5840730" y="3321685"/>
            <a:ext cx="2113915" cy="144907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2920" y="262890"/>
            <a:ext cx="6059805" cy="737235"/>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 </a:t>
            </a:r>
            <a:r>
              <a:rPr lang="en-US" altLang="zh-CN" sz="2100" b="1">
                <a:latin typeface="Calibri" panose="020F0502020204030204" pitchFamily="34" charset="0"/>
                <a:ea typeface="微软雅黑" panose="020B0503020204020204" pitchFamily="34" charset="-122"/>
                <a:cs typeface="Calibri" panose="020F0502020204030204" pitchFamily="34" charset="0"/>
                <a:sym typeface="+mn-ea"/>
              </a:rPr>
              <a:t>Measure Preparation</a:t>
            </a:r>
            <a:endParaRPr lang="en-US" altLang="zh-CN" sz="2100" b="1">
              <a:latin typeface="Calibri" panose="020F0502020204030204" pitchFamily="34" charset="0"/>
              <a:ea typeface="微软雅黑" panose="020B0503020204020204" pitchFamily="34" charset="-122"/>
              <a:cs typeface="Calibri" panose="020F0502020204030204" pitchFamily="34" charset="0"/>
              <a:sym typeface="+mn-ea"/>
            </a:endParaRPr>
          </a:p>
          <a:p>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7774305" cy="460375"/>
          </a:xfrm>
          <a:prstGeom prst="rect">
            <a:avLst/>
          </a:prstGeom>
          <a:noFill/>
        </p:spPr>
        <p:txBody>
          <a:bodyPr wrap="square" rtlCol="0" anchor="t">
            <a:spAutoFit/>
          </a:bodyPr>
          <a:lstStyle/>
          <a:p>
            <a:r>
              <a:rPr lang="en-US" altLang="zh-CN" sz="1200" b="1">
                <a:latin typeface="Calibri" panose="020F0502020204030204" pitchFamily="34" charset="0"/>
                <a:ea typeface="+mj-ea"/>
                <a:cs typeface="Calibri" panose="020F0502020204030204" pitchFamily="34" charset="0"/>
                <a:sym typeface="+mn-ea"/>
              </a:rPr>
              <a:t>Installation Method</a:t>
            </a:r>
            <a:endParaRPr lang="zh-CN" altLang="en-US" sz="1200" b="1">
              <a:latin typeface="Calibri" panose="020F0502020204030204" pitchFamily="34" charset="0"/>
              <a:ea typeface="+mj-ea"/>
              <a:cs typeface="Calibri" panose="020F0502020204030204" pitchFamily="34" charset="0"/>
            </a:endParaRPr>
          </a:p>
          <a:p>
            <a:endParaRPr lang="en-US" altLang="zh-CN" sz="1200" b="1">
              <a:latin typeface="Calibri" panose="020F0502020204030204" pitchFamily="34" charset="0"/>
              <a:cs typeface="Calibri" panose="020F0502020204030204" pitchFamily="34" charset="0"/>
            </a:endParaRPr>
          </a:p>
        </p:txBody>
      </p:sp>
      <p:grpSp>
        <p:nvGrpSpPr>
          <p:cNvPr id="8" name="组合 7"/>
          <p:cNvGrpSpPr/>
          <p:nvPr/>
        </p:nvGrpSpPr>
        <p:grpSpPr>
          <a:xfrm>
            <a:off x="227428" y="1278255"/>
            <a:ext cx="8678447" cy="3324873"/>
            <a:chOff x="-247" y="1826"/>
            <a:chExt cx="15296" cy="6119"/>
          </a:xfrm>
        </p:grpSpPr>
        <p:pic>
          <p:nvPicPr>
            <p:cNvPr id="10" name="图片 9"/>
            <p:cNvPicPr>
              <a:picLocks noChangeAspect="1"/>
            </p:cNvPicPr>
            <p:nvPr>
              <p:custDataLst>
                <p:tags r:id="rId1"/>
              </p:custDataLst>
            </p:nvPr>
          </p:nvPicPr>
          <p:blipFill>
            <a:blip r:embed="rId2"/>
            <a:stretch>
              <a:fillRect/>
            </a:stretch>
          </p:blipFill>
          <p:spPr>
            <a:xfrm>
              <a:off x="-247" y="1826"/>
              <a:ext cx="7193" cy="6108"/>
            </a:xfrm>
            <a:prstGeom prst="rect">
              <a:avLst/>
            </a:prstGeom>
            <a:ln w="0" cmpd="sng">
              <a:gradFill>
                <a:gsLst>
                  <a:gs pos="0">
                    <a:schemeClr val="accent1">
                      <a:lumMod val="50000"/>
                      <a:lumOff val="50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p:spPr>
        </p:pic>
        <p:pic>
          <p:nvPicPr>
            <p:cNvPr id="11" name="图片 10"/>
            <p:cNvPicPr>
              <a:picLocks noChangeAspect="1"/>
            </p:cNvPicPr>
            <p:nvPr>
              <p:custDataLst>
                <p:tags r:id="rId3"/>
              </p:custDataLst>
            </p:nvPr>
          </p:nvPicPr>
          <p:blipFill>
            <a:blip r:embed="rId4"/>
            <a:srcRect l="11092" t="10032" r="7634" b="5886"/>
            <a:stretch>
              <a:fillRect/>
            </a:stretch>
          </p:blipFill>
          <p:spPr>
            <a:xfrm>
              <a:off x="6946" y="1826"/>
              <a:ext cx="7998" cy="6118"/>
            </a:xfrm>
            <a:prstGeom prst="rect">
              <a:avLst/>
            </a:prstGeom>
            <a:ln w="12700" cmpd="sng">
              <a:gradFill>
                <a:gsLst>
                  <a:gs pos="0">
                    <a:schemeClr val="accent1">
                      <a:lumMod val="50000"/>
                      <a:lumOff val="50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p:spPr>
        </p:pic>
        <p:sp>
          <p:nvSpPr>
            <p:cNvPr id="2" name="文本框 1"/>
            <p:cNvSpPr txBox="1"/>
            <p:nvPr>
              <p:custDataLst>
                <p:tags r:id="rId5"/>
              </p:custDataLst>
            </p:nvPr>
          </p:nvSpPr>
          <p:spPr>
            <a:xfrm>
              <a:off x="-80" y="3255"/>
              <a:ext cx="1599" cy="1187"/>
            </a:xfrm>
            <a:prstGeom prst="rect">
              <a:avLst/>
            </a:prstGeom>
            <a:solidFill>
              <a:schemeClr val="bg1"/>
            </a:solidFill>
          </p:spPr>
          <p:txBody>
            <a:bodyPr wrap="square" rtlCol="0">
              <a:spAutoFit/>
            </a:bodyPr>
            <a:p>
              <a:r>
                <a:rPr lang="en-US" altLang="zh-CN">
                  <a:solidFill>
                    <a:schemeClr val="tx1"/>
                  </a:solidFill>
                </a:rPr>
                <a:t>One way</a:t>
              </a:r>
              <a:endParaRPr lang="en-US" altLang="zh-CN">
                <a:solidFill>
                  <a:schemeClr val="tx1"/>
                </a:solidFill>
              </a:endParaRPr>
            </a:p>
          </p:txBody>
        </p:sp>
        <p:sp>
          <p:nvSpPr>
            <p:cNvPr id="3" name="文本框 2"/>
            <p:cNvSpPr txBox="1"/>
            <p:nvPr>
              <p:custDataLst>
                <p:tags r:id="rId6"/>
              </p:custDataLst>
            </p:nvPr>
          </p:nvSpPr>
          <p:spPr>
            <a:xfrm>
              <a:off x="-80" y="5835"/>
              <a:ext cx="1599" cy="1187"/>
            </a:xfrm>
            <a:prstGeom prst="rect">
              <a:avLst/>
            </a:prstGeom>
            <a:solidFill>
              <a:schemeClr val="bg1"/>
            </a:solidFill>
          </p:spPr>
          <p:txBody>
            <a:bodyPr wrap="square" rtlCol="0">
              <a:spAutoFit/>
            </a:bodyPr>
            <a:p>
              <a:r>
                <a:rPr lang="en-US" altLang="zh-CN">
                  <a:solidFill>
                    <a:schemeClr val="tx1"/>
                  </a:solidFill>
                </a:rPr>
                <a:t>Two way</a:t>
              </a:r>
              <a:endParaRPr lang="en-US" altLang="zh-CN">
                <a:solidFill>
                  <a:schemeClr val="tx1"/>
                </a:solidFill>
              </a:endParaRPr>
            </a:p>
          </p:txBody>
        </p:sp>
        <p:sp>
          <p:nvSpPr>
            <p:cNvPr id="5" name="文本框 4"/>
            <p:cNvSpPr txBox="1"/>
            <p:nvPr>
              <p:custDataLst>
                <p:tags r:id="rId7"/>
              </p:custDataLst>
            </p:nvPr>
          </p:nvSpPr>
          <p:spPr>
            <a:xfrm>
              <a:off x="3898" y="2855"/>
              <a:ext cx="2000" cy="507"/>
            </a:xfrm>
            <a:prstGeom prst="rect">
              <a:avLst/>
            </a:prstGeom>
            <a:solidFill>
              <a:schemeClr val="bg1"/>
            </a:solidFill>
          </p:spPr>
          <p:txBody>
            <a:bodyPr wrap="square" rtlCol="0">
              <a:spAutoFit/>
            </a:bodyPr>
            <a:p>
              <a:r>
                <a:rPr lang="en-US" altLang="zh-CN" sz="1200">
                  <a:solidFill>
                    <a:schemeClr val="tx1"/>
                  </a:solidFill>
                </a:rPr>
                <a:t>1*lazy arm</a:t>
              </a:r>
              <a:endParaRPr lang="en-US" altLang="zh-CN" sz="1200">
                <a:solidFill>
                  <a:schemeClr val="tx1"/>
                </a:solidFill>
              </a:endParaRPr>
            </a:p>
          </p:txBody>
        </p:sp>
        <p:sp>
          <p:nvSpPr>
            <p:cNvPr id="6" name="文本框 5"/>
            <p:cNvSpPr txBox="1"/>
            <p:nvPr>
              <p:custDataLst>
                <p:tags r:id="rId8"/>
              </p:custDataLst>
            </p:nvPr>
          </p:nvSpPr>
          <p:spPr>
            <a:xfrm>
              <a:off x="3603" y="6068"/>
              <a:ext cx="1259" cy="847"/>
            </a:xfrm>
            <a:prstGeom prst="rect">
              <a:avLst/>
            </a:prstGeom>
            <a:solidFill>
              <a:schemeClr val="bg1"/>
            </a:solidFill>
          </p:spPr>
          <p:txBody>
            <a:bodyPr wrap="square" rtlCol="0">
              <a:spAutoFit/>
            </a:bodyPr>
            <a:p>
              <a:pPr algn="ctr"/>
              <a:r>
                <a:rPr lang="en-US" altLang="zh-CN" sz="1200">
                  <a:solidFill>
                    <a:schemeClr val="tx1"/>
                  </a:solidFill>
                </a:rPr>
                <a:t>2*lazy arm</a:t>
              </a:r>
              <a:endParaRPr lang="en-US" altLang="zh-CN" sz="1200">
                <a:solidFill>
                  <a:schemeClr val="tx1"/>
                </a:solidFill>
              </a:endParaRPr>
            </a:p>
          </p:txBody>
        </p:sp>
        <p:sp>
          <p:nvSpPr>
            <p:cNvPr id="7" name="文本框 6"/>
            <p:cNvSpPr txBox="1"/>
            <p:nvPr>
              <p:custDataLst>
                <p:tags r:id="rId9"/>
              </p:custDataLst>
            </p:nvPr>
          </p:nvSpPr>
          <p:spPr>
            <a:xfrm>
              <a:off x="6946" y="6304"/>
              <a:ext cx="3716" cy="1641"/>
            </a:xfrm>
            <a:prstGeom prst="rect">
              <a:avLst/>
            </a:prstGeom>
            <a:solidFill>
              <a:schemeClr val="bg1"/>
            </a:solidFill>
          </p:spPr>
          <p:txBody>
            <a:bodyPr wrap="square" rtlCol="0">
              <a:spAutoFit/>
            </a:bodyPr>
            <a:p>
              <a:r>
                <a:rPr lang="en-US" altLang="zh-CN" sz="1400">
                  <a:solidFill>
                    <a:schemeClr val="tx1"/>
                  </a:solidFill>
                </a:rPr>
                <a:t>Ceiling mounting</a:t>
              </a:r>
              <a:endParaRPr lang="en-US" altLang="zh-CN" sz="1400">
                <a:solidFill>
                  <a:schemeClr val="tx1"/>
                </a:solidFill>
              </a:endParaRPr>
            </a:p>
            <a:p>
              <a:r>
                <a:rPr lang="en-US" altLang="zh-CN" sz="1400">
                  <a:solidFill>
                    <a:schemeClr val="tx1"/>
                  </a:solidFill>
                </a:rPr>
                <a:t>(with curtain box )</a:t>
              </a:r>
              <a:endParaRPr lang="en-US" altLang="zh-CN" sz="1400">
                <a:solidFill>
                  <a:schemeClr val="tx1"/>
                </a:solidFill>
              </a:endParaRPr>
            </a:p>
            <a:p>
              <a:r>
                <a:rPr lang="en-US" altLang="zh-CN" sz="1200">
                  <a:solidFill>
                    <a:schemeClr val="tx1"/>
                  </a:solidFill>
                </a:rPr>
                <a:t>*It can be mounted on the c</a:t>
              </a:r>
              <a:r>
                <a:rPr lang="en-US" altLang="zh-CN" sz="1200">
                  <a:solidFill>
                    <a:schemeClr val="tx1"/>
                  </a:solidFill>
                  <a:sym typeface="+mn-ea"/>
                </a:rPr>
                <a:t>eiling </a:t>
              </a:r>
              <a:r>
                <a:rPr lang="en-US" altLang="zh-CN" sz="1200">
                  <a:solidFill>
                    <a:schemeClr val="tx1"/>
                  </a:solidFill>
                </a:rPr>
                <a:t>with/without curain box</a:t>
              </a:r>
              <a:endParaRPr lang="en-US" altLang="zh-CN" sz="1200">
                <a:solidFill>
                  <a:schemeClr val="tx1"/>
                </a:solidFill>
              </a:endParaRPr>
            </a:p>
          </p:txBody>
        </p:sp>
        <p:sp>
          <p:nvSpPr>
            <p:cNvPr id="12" name="文本框 11"/>
            <p:cNvSpPr txBox="1"/>
            <p:nvPr>
              <p:custDataLst>
                <p:tags r:id="rId10"/>
              </p:custDataLst>
            </p:nvPr>
          </p:nvSpPr>
          <p:spPr>
            <a:xfrm>
              <a:off x="11283" y="6304"/>
              <a:ext cx="3766" cy="1641"/>
            </a:xfrm>
            <a:prstGeom prst="rect">
              <a:avLst/>
            </a:prstGeom>
            <a:solidFill>
              <a:schemeClr val="bg1"/>
            </a:solidFill>
          </p:spPr>
          <p:txBody>
            <a:bodyPr wrap="square" rtlCol="0">
              <a:spAutoFit/>
            </a:bodyPr>
            <a:p>
              <a:r>
                <a:rPr lang="en-US" altLang="zh-CN" sz="1400">
                  <a:solidFill>
                    <a:schemeClr val="tx1"/>
                  </a:solidFill>
                </a:rPr>
                <a:t>Wall Mounting</a:t>
              </a:r>
              <a:endParaRPr lang="en-US" altLang="zh-CN" sz="1400">
                <a:solidFill>
                  <a:schemeClr val="tx1"/>
                </a:solidFill>
              </a:endParaRPr>
            </a:p>
            <a:p>
              <a:r>
                <a:rPr lang="en-US" altLang="zh-CN" sz="1400">
                  <a:solidFill>
                    <a:schemeClr val="tx1"/>
                  </a:solidFill>
                </a:rPr>
                <a:t>(without curtain box )</a:t>
              </a:r>
              <a:endParaRPr lang="en-US" altLang="zh-CN" sz="1400">
                <a:solidFill>
                  <a:schemeClr val="tx1"/>
                </a:solidFill>
              </a:endParaRPr>
            </a:p>
            <a:p>
              <a:r>
                <a:rPr lang="en-US" altLang="zh-CN" sz="1200">
                  <a:solidFill>
                    <a:schemeClr val="tx1"/>
                  </a:solidFill>
                </a:rPr>
                <a:t>*Mounting with curtain box is not permitted</a:t>
              </a:r>
              <a:endParaRPr lang="en-US" altLang="zh-CN" sz="1200">
                <a:solidFill>
                  <a:schemeClr val="tx1"/>
                </a:solidFill>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2920" y="262890"/>
            <a:ext cx="6059805" cy="737235"/>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 </a:t>
            </a:r>
            <a:r>
              <a:rPr lang="en-US" altLang="zh-CN" sz="2100" b="1">
                <a:latin typeface="Calibri" panose="020F0502020204030204" pitchFamily="34" charset="0"/>
                <a:ea typeface="微软雅黑" panose="020B0503020204020204" pitchFamily="34" charset="-122"/>
                <a:cs typeface="Calibri" panose="020F0502020204030204" pitchFamily="34" charset="0"/>
                <a:sym typeface="+mn-ea"/>
              </a:rPr>
              <a:t>Measure Preparation</a:t>
            </a:r>
            <a:endParaRPr lang="en-US" altLang="zh-CN" sz="2100" b="1">
              <a:latin typeface="Calibri" panose="020F0502020204030204" pitchFamily="34" charset="0"/>
              <a:ea typeface="微软雅黑" panose="020B0503020204020204" pitchFamily="34" charset="-122"/>
              <a:cs typeface="Calibri" panose="020F0502020204030204" pitchFamily="34" charset="0"/>
              <a:sym typeface="+mn-ea"/>
            </a:endParaRPr>
          </a:p>
          <a:p>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7774305" cy="321310"/>
          </a:xfrm>
          <a:prstGeom prst="rect">
            <a:avLst/>
          </a:prstGeom>
          <a:noFill/>
        </p:spPr>
        <p:txBody>
          <a:bodyPr wrap="square" rtlCol="0" anchor="t">
            <a:noAutofit/>
          </a:bodyPr>
          <a:lstStyle/>
          <a:p>
            <a:r>
              <a:rPr lang="en-US" altLang="zh-CN" sz="1200" b="1">
                <a:latin typeface="Calibri" panose="020F0502020204030204" pitchFamily="34" charset="0"/>
                <a:ea typeface="+mj-ea"/>
                <a:cs typeface="Calibri" panose="020F0502020204030204" pitchFamily="34" charset="0"/>
                <a:sym typeface="+mn-ea"/>
              </a:rPr>
              <a:t>Measure Curtain Box</a:t>
            </a:r>
            <a:endParaRPr lang="en-US" altLang="zh-CN" sz="1200" b="1">
              <a:latin typeface="Calibri" panose="020F0502020204030204" pitchFamily="34" charset="0"/>
              <a:ea typeface="+mj-ea"/>
              <a:cs typeface="Calibri" panose="020F0502020204030204" pitchFamily="34" charset="0"/>
            </a:endParaRPr>
          </a:p>
          <a:p>
            <a:endParaRPr lang="en-US" altLang="zh-CN" sz="1200" b="1">
              <a:latin typeface="Calibri" panose="020F0502020204030204" pitchFamily="34" charset="0"/>
              <a:cs typeface="Calibri" panose="020F0502020204030204" pitchFamily="34" charset="0"/>
            </a:endParaRPr>
          </a:p>
        </p:txBody>
      </p:sp>
      <p:grpSp>
        <p:nvGrpSpPr>
          <p:cNvPr id="14" name="组合 13"/>
          <p:cNvGrpSpPr/>
          <p:nvPr/>
        </p:nvGrpSpPr>
        <p:grpSpPr>
          <a:xfrm>
            <a:off x="2432050" y="1097280"/>
            <a:ext cx="4415155" cy="4003040"/>
            <a:chOff x="8162" y="1752"/>
            <a:chExt cx="8869" cy="8283"/>
          </a:xfrm>
        </p:grpSpPr>
        <p:pic>
          <p:nvPicPr>
            <p:cNvPr id="9" name="图片 8"/>
            <p:cNvPicPr>
              <a:picLocks noChangeAspect="1"/>
            </p:cNvPicPr>
            <p:nvPr>
              <p:custDataLst>
                <p:tags r:id="rId1"/>
              </p:custDataLst>
            </p:nvPr>
          </p:nvPicPr>
          <p:blipFill>
            <a:blip r:embed="rId2"/>
            <a:stretch>
              <a:fillRect/>
            </a:stretch>
          </p:blipFill>
          <p:spPr>
            <a:xfrm>
              <a:off x="8162" y="1752"/>
              <a:ext cx="8869" cy="8283"/>
            </a:xfrm>
            <a:prstGeom prst="rect">
              <a:avLst/>
            </a:prstGeom>
          </p:spPr>
        </p:pic>
        <p:sp>
          <p:nvSpPr>
            <p:cNvPr id="2" name="文本框 1"/>
            <p:cNvSpPr txBox="1"/>
            <p:nvPr>
              <p:custDataLst>
                <p:tags r:id="rId3"/>
              </p:custDataLst>
            </p:nvPr>
          </p:nvSpPr>
          <p:spPr>
            <a:xfrm>
              <a:off x="8202" y="4788"/>
              <a:ext cx="4040" cy="1017"/>
            </a:xfrm>
            <a:prstGeom prst="rect">
              <a:avLst/>
            </a:prstGeom>
            <a:solidFill>
              <a:schemeClr val="bg1"/>
            </a:solidFill>
          </p:spPr>
          <p:txBody>
            <a:bodyPr wrap="square" rtlCol="0">
              <a:spAutoFit/>
            </a:bodyPr>
            <a:p>
              <a:r>
                <a:rPr lang="en-US" altLang="zh-CN" sz="1400" b="1">
                  <a:solidFill>
                    <a:schemeClr val="tx1"/>
                  </a:solidFill>
                  <a:latin typeface="Calibri" panose="020F0502020204030204" pitchFamily="34" charset="0"/>
                  <a:cs typeface="Calibri" panose="020F0502020204030204" pitchFamily="34" charset="0"/>
                </a:rPr>
                <a:t>Single Straight Track</a:t>
              </a:r>
              <a:endParaRPr lang="en-US" altLang="zh-CN" sz="1400" b="1">
                <a:solidFill>
                  <a:schemeClr val="tx1"/>
                </a:solidFill>
                <a:latin typeface="Calibri" panose="020F0502020204030204" pitchFamily="34" charset="0"/>
                <a:cs typeface="Calibri" panose="020F0502020204030204" pitchFamily="34" charset="0"/>
              </a:endParaRPr>
            </a:p>
            <a:p>
              <a:r>
                <a:rPr lang="en-US" altLang="zh-CN" sz="1200">
                  <a:solidFill>
                    <a:schemeClr val="tx1"/>
                  </a:solidFill>
                  <a:latin typeface="Calibri" panose="020F0502020204030204" pitchFamily="34" charset="0"/>
                  <a:cs typeface="Calibri" panose="020F0502020204030204" pitchFamily="34" charset="0"/>
                </a:rPr>
                <a:t>Inner diameter</a:t>
              </a:r>
              <a:r>
                <a:rPr lang="zh-CN" altLang="en-US" sz="1200">
                  <a:solidFill>
                    <a:schemeClr val="tx1"/>
                  </a:solidFill>
                  <a:latin typeface="Calibri" panose="020F0502020204030204" pitchFamily="34" charset="0"/>
                  <a:cs typeface="Calibri" panose="020F0502020204030204" pitchFamily="34" charset="0"/>
                </a:rPr>
                <a:t>＞</a:t>
              </a:r>
              <a:r>
                <a:rPr lang="en-US" altLang="zh-CN" sz="1200">
                  <a:solidFill>
                    <a:schemeClr val="tx1"/>
                  </a:solidFill>
                  <a:latin typeface="Calibri" panose="020F0502020204030204" pitchFamily="34" charset="0"/>
                  <a:cs typeface="Calibri" panose="020F0502020204030204" pitchFamily="34" charset="0"/>
                </a:rPr>
                <a:t>10cm</a:t>
              </a:r>
              <a:endParaRPr lang="en-US" altLang="zh-CN" sz="1200">
                <a:solidFill>
                  <a:schemeClr val="tx1"/>
                </a:solidFill>
                <a:latin typeface="Calibri" panose="020F0502020204030204" pitchFamily="34" charset="0"/>
                <a:cs typeface="Calibri" panose="020F0502020204030204" pitchFamily="34" charset="0"/>
              </a:endParaRPr>
            </a:p>
          </p:txBody>
        </p:sp>
        <p:sp>
          <p:nvSpPr>
            <p:cNvPr id="3" name="文本框 2"/>
            <p:cNvSpPr txBox="1"/>
            <p:nvPr>
              <p:custDataLst>
                <p:tags r:id="rId4"/>
              </p:custDataLst>
            </p:nvPr>
          </p:nvSpPr>
          <p:spPr>
            <a:xfrm>
              <a:off x="12677" y="4768"/>
              <a:ext cx="4040" cy="1017"/>
            </a:xfrm>
            <a:prstGeom prst="rect">
              <a:avLst/>
            </a:prstGeom>
            <a:solidFill>
              <a:schemeClr val="bg1"/>
            </a:solidFill>
          </p:spPr>
          <p:txBody>
            <a:bodyPr wrap="square" rtlCol="0">
              <a:spAutoFit/>
            </a:bodyPr>
            <a:p>
              <a:r>
                <a:rPr lang="en-US" altLang="zh-CN" sz="1400" b="1">
                  <a:solidFill>
                    <a:schemeClr val="tx1"/>
                  </a:solidFill>
                  <a:latin typeface="Calibri" panose="020F0502020204030204" pitchFamily="34" charset="0"/>
                  <a:cs typeface="Calibri" panose="020F0502020204030204" pitchFamily="34" charset="0"/>
                </a:rPr>
                <a:t>Double Straight Track</a:t>
              </a:r>
              <a:endParaRPr lang="en-US" altLang="zh-CN" sz="1400" b="1">
                <a:solidFill>
                  <a:schemeClr val="tx1"/>
                </a:solidFill>
                <a:latin typeface="Calibri" panose="020F0502020204030204" pitchFamily="34" charset="0"/>
                <a:cs typeface="Calibri" panose="020F0502020204030204" pitchFamily="34" charset="0"/>
              </a:endParaRPr>
            </a:p>
            <a:p>
              <a:r>
                <a:rPr lang="en-US" altLang="zh-CN" sz="1200">
                  <a:solidFill>
                    <a:schemeClr val="tx1"/>
                  </a:solidFill>
                  <a:latin typeface="Calibri" panose="020F0502020204030204" pitchFamily="34" charset="0"/>
                  <a:cs typeface="Calibri" panose="020F0502020204030204" pitchFamily="34" charset="0"/>
                </a:rPr>
                <a:t>Inner diameter</a:t>
              </a:r>
              <a:r>
                <a:rPr lang="zh-CN" altLang="en-US" sz="1200">
                  <a:solidFill>
                    <a:schemeClr val="tx1"/>
                  </a:solidFill>
                  <a:latin typeface="Calibri" panose="020F0502020204030204" pitchFamily="34" charset="0"/>
                  <a:cs typeface="Calibri" panose="020F0502020204030204" pitchFamily="34" charset="0"/>
                </a:rPr>
                <a:t>＞</a:t>
              </a:r>
              <a:r>
                <a:rPr lang="en-US" altLang="zh-CN" sz="1200">
                  <a:solidFill>
                    <a:schemeClr val="tx1"/>
                  </a:solidFill>
                  <a:latin typeface="Calibri" panose="020F0502020204030204" pitchFamily="34" charset="0"/>
                  <a:cs typeface="Calibri" panose="020F0502020204030204" pitchFamily="34" charset="0"/>
                </a:rPr>
                <a:t>20cm</a:t>
              </a:r>
              <a:endParaRPr lang="en-US" altLang="zh-CN" sz="1200">
                <a:solidFill>
                  <a:schemeClr val="tx1"/>
                </a:solidFill>
                <a:latin typeface="Calibri" panose="020F0502020204030204" pitchFamily="34" charset="0"/>
                <a:cs typeface="Calibri" panose="020F0502020204030204" pitchFamily="34" charset="0"/>
              </a:endParaRPr>
            </a:p>
          </p:txBody>
        </p:sp>
        <p:sp>
          <p:nvSpPr>
            <p:cNvPr id="5" name="文本框 4"/>
            <p:cNvSpPr txBox="1"/>
            <p:nvPr>
              <p:custDataLst>
                <p:tags r:id="rId5"/>
              </p:custDataLst>
            </p:nvPr>
          </p:nvSpPr>
          <p:spPr>
            <a:xfrm>
              <a:off x="8162" y="8971"/>
              <a:ext cx="4040" cy="1017"/>
            </a:xfrm>
            <a:prstGeom prst="rect">
              <a:avLst/>
            </a:prstGeom>
            <a:solidFill>
              <a:schemeClr val="bg1"/>
            </a:solidFill>
          </p:spPr>
          <p:txBody>
            <a:bodyPr wrap="square" rtlCol="0">
              <a:spAutoFit/>
            </a:bodyPr>
            <a:p>
              <a:r>
                <a:rPr lang="en-US" altLang="zh-CN" sz="1400" b="1">
                  <a:solidFill>
                    <a:schemeClr val="tx1"/>
                  </a:solidFill>
                  <a:latin typeface="Calibri" panose="020F0502020204030204" pitchFamily="34" charset="0"/>
                  <a:cs typeface="Calibri" panose="020F0502020204030204" pitchFamily="34" charset="0"/>
                </a:rPr>
                <a:t>Single L Track</a:t>
              </a:r>
              <a:endParaRPr lang="en-US" altLang="zh-CN" sz="1400" b="1">
                <a:solidFill>
                  <a:schemeClr val="tx1"/>
                </a:solidFill>
                <a:latin typeface="Calibri" panose="020F0502020204030204" pitchFamily="34" charset="0"/>
                <a:cs typeface="Calibri" panose="020F0502020204030204" pitchFamily="34" charset="0"/>
              </a:endParaRPr>
            </a:p>
            <a:p>
              <a:r>
                <a:rPr lang="en-US" altLang="zh-CN" sz="1200">
                  <a:solidFill>
                    <a:schemeClr val="tx1"/>
                  </a:solidFill>
                  <a:latin typeface="Calibri" panose="020F0502020204030204" pitchFamily="34" charset="0"/>
                  <a:cs typeface="Calibri" panose="020F0502020204030204" pitchFamily="34" charset="0"/>
                </a:rPr>
                <a:t>Inner diameter</a:t>
              </a:r>
              <a:r>
                <a:rPr lang="zh-CN" altLang="en-US" sz="1200">
                  <a:solidFill>
                    <a:schemeClr val="tx1"/>
                  </a:solidFill>
                  <a:latin typeface="Calibri" panose="020F0502020204030204" pitchFamily="34" charset="0"/>
                  <a:cs typeface="Calibri" panose="020F0502020204030204" pitchFamily="34" charset="0"/>
                </a:rPr>
                <a:t>＞</a:t>
              </a:r>
              <a:r>
                <a:rPr lang="en-US" altLang="zh-CN" sz="1200">
                  <a:solidFill>
                    <a:schemeClr val="tx1"/>
                  </a:solidFill>
                  <a:latin typeface="Calibri" panose="020F0502020204030204" pitchFamily="34" charset="0"/>
                  <a:cs typeface="Calibri" panose="020F0502020204030204" pitchFamily="34" charset="0"/>
                </a:rPr>
                <a:t>20cm</a:t>
              </a:r>
              <a:endParaRPr lang="en-US" altLang="zh-CN" sz="1200">
                <a:solidFill>
                  <a:schemeClr val="tx1"/>
                </a:solidFill>
                <a:latin typeface="Calibri" panose="020F0502020204030204" pitchFamily="34" charset="0"/>
                <a:cs typeface="Calibri" panose="020F0502020204030204" pitchFamily="34" charset="0"/>
              </a:endParaRPr>
            </a:p>
          </p:txBody>
        </p:sp>
        <p:sp>
          <p:nvSpPr>
            <p:cNvPr id="6" name="文本框 5"/>
            <p:cNvSpPr txBox="1"/>
            <p:nvPr>
              <p:custDataLst>
                <p:tags r:id="rId6"/>
              </p:custDataLst>
            </p:nvPr>
          </p:nvSpPr>
          <p:spPr>
            <a:xfrm>
              <a:off x="12637" y="8929"/>
              <a:ext cx="4040" cy="1017"/>
            </a:xfrm>
            <a:prstGeom prst="rect">
              <a:avLst/>
            </a:prstGeom>
            <a:solidFill>
              <a:schemeClr val="bg1"/>
            </a:solidFill>
          </p:spPr>
          <p:txBody>
            <a:bodyPr wrap="square" rtlCol="0">
              <a:spAutoFit/>
            </a:bodyPr>
            <a:p>
              <a:r>
                <a:rPr lang="en-US" altLang="zh-CN" sz="1400" b="1">
                  <a:solidFill>
                    <a:schemeClr val="tx1"/>
                  </a:solidFill>
                  <a:latin typeface="Calibri" panose="020F0502020204030204" pitchFamily="34" charset="0"/>
                  <a:cs typeface="Calibri" panose="020F0502020204030204" pitchFamily="34" charset="0"/>
                </a:rPr>
                <a:t>Double L Track</a:t>
              </a:r>
              <a:endParaRPr lang="en-US" altLang="zh-CN" sz="1400" b="1">
                <a:solidFill>
                  <a:schemeClr val="tx1"/>
                </a:solidFill>
                <a:latin typeface="Calibri" panose="020F0502020204030204" pitchFamily="34" charset="0"/>
                <a:cs typeface="Calibri" panose="020F0502020204030204" pitchFamily="34" charset="0"/>
              </a:endParaRPr>
            </a:p>
            <a:p>
              <a:r>
                <a:rPr lang="en-US" altLang="zh-CN" sz="1200">
                  <a:solidFill>
                    <a:schemeClr val="tx1"/>
                  </a:solidFill>
                  <a:latin typeface="Calibri" panose="020F0502020204030204" pitchFamily="34" charset="0"/>
                  <a:cs typeface="Calibri" panose="020F0502020204030204" pitchFamily="34" charset="0"/>
                </a:rPr>
                <a:t>Inner diameter</a:t>
              </a:r>
              <a:r>
                <a:rPr lang="zh-CN" altLang="en-US" sz="1200">
                  <a:solidFill>
                    <a:schemeClr val="tx1"/>
                  </a:solidFill>
                  <a:latin typeface="Calibri" panose="020F0502020204030204" pitchFamily="34" charset="0"/>
                  <a:cs typeface="Calibri" panose="020F0502020204030204" pitchFamily="34" charset="0"/>
                </a:rPr>
                <a:t>＞</a:t>
              </a:r>
              <a:r>
                <a:rPr lang="en-US" altLang="zh-CN" sz="1200">
                  <a:solidFill>
                    <a:schemeClr val="tx1"/>
                  </a:solidFill>
                  <a:latin typeface="Calibri" panose="020F0502020204030204" pitchFamily="34" charset="0"/>
                  <a:cs typeface="Calibri" panose="020F0502020204030204" pitchFamily="34" charset="0"/>
                </a:rPr>
                <a:t>30cm</a:t>
              </a:r>
              <a:endParaRPr lang="en-US" altLang="zh-CN" sz="1200">
                <a:solidFill>
                  <a:schemeClr val="tx1"/>
                </a:solidFill>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3151" y="262980"/>
            <a:ext cx="3296516" cy="414020"/>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7774305" cy="275590"/>
          </a:xfrm>
          <a:prstGeom prst="rect">
            <a:avLst/>
          </a:prstGeom>
          <a:noFill/>
        </p:spPr>
        <p:txBody>
          <a:bodyPr wrap="square" rtlCol="0" anchor="t">
            <a:spAutoFit/>
          </a:bodyPr>
          <a:lstStyle/>
          <a:p>
            <a:r>
              <a:rPr lang="zh-CN" altLang="en-US" sz="1200" b="1">
                <a:latin typeface="Calibri" panose="020F0502020204030204" pitchFamily="34" charset="0"/>
                <a:cs typeface="Calibri" panose="020F0502020204030204" pitchFamily="34" charset="0"/>
                <a:sym typeface="+mn-ea"/>
              </a:rPr>
              <a:t>Installation </a:t>
            </a:r>
            <a:r>
              <a:rPr lang="en-US" altLang="zh-CN" sz="1200" b="1">
                <a:latin typeface="Calibri" panose="020F0502020204030204" pitchFamily="34" charset="0"/>
                <a:cs typeface="Calibri" panose="020F0502020204030204" pitchFamily="34" charset="0"/>
                <a:sym typeface="+mn-ea"/>
              </a:rPr>
              <a:t>P</a:t>
            </a:r>
            <a:r>
              <a:rPr lang="zh-CN" altLang="en-US" sz="1200" b="1">
                <a:latin typeface="Calibri" panose="020F0502020204030204" pitchFamily="34" charset="0"/>
                <a:cs typeface="Calibri" panose="020F0502020204030204" pitchFamily="34" charset="0"/>
                <a:sym typeface="+mn-ea"/>
              </a:rPr>
              <a:t>reparation</a:t>
            </a:r>
            <a:endParaRPr lang="en-US" altLang="zh-CN" sz="1200" b="1">
              <a:latin typeface="Calibri" panose="020F0502020204030204" pitchFamily="34" charset="0"/>
              <a:cs typeface="Calibri" panose="020F0502020204030204" pitchFamily="34" charset="0"/>
            </a:endParaRPr>
          </a:p>
        </p:txBody>
      </p:sp>
      <p:pic>
        <p:nvPicPr>
          <p:cNvPr id="9" name="内容占位符 8"/>
          <p:cNvPicPr>
            <a:picLocks noGrp="1" noChangeAspect="1"/>
          </p:cNvPicPr>
          <p:nvPr>
            <p:ph idx="4294967295"/>
            <p:custDataLst>
              <p:tags r:id="rId1"/>
            </p:custDataLst>
          </p:nvPr>
        </p:nvPicPr>
        <p:blipFill>
          <a:blip r:embed="rId2"/>
          <a:stretch>
            <a:fillRect/>
          </a:stretch>
        </p:blipFill>
        <p:spPr>
          <a:xfrm>
            <a:off x="969963" y="939800"/>
            <a:ext cx="6742112" cy="3044825"/>
          </a:xfrm>
          <a:prstGeom prst="rect">
            <a:avLst/>
          </a:prstGeom>
        </p:spPr>
      </p:pic>
      <p:sp>
        <p:nvSpPr>
          <p:cNvPr id="11" name="文本框 10"/>
          <p:cNvSpPr txBox="1"/>
          <p:nvPr>
            <p:custDataLst>
              <p:tags r:id="rId3"/>
            </p:custDataLst>
          </p:nvPr>
        </p:nvSpPr>
        <p:spPr>
          <a:xfrm>
            <a:off x="827405" y="4027805"/>
            <a:ext cx="6824345" cy="1014730"/>
          </a:xfrm>
          <a:prstGeom prst="rect">
            <a:avLst/>
          </a:prstGeom>
          <a:noFill/>
        </p:spPr>
        <p:txBody>
          <a:bodyPr wrap="square" rtlCol="0" anchor="t">
            <a:spAutoFit/>
          </a:bodyPr>
          <a:p>
            <a:r>
              <a:rPr lang="en-US" altLang="zh-CN" sz="1200" b="1">
                <a:sym typeface="+mn-ea"/>
              </a:rPr>
              <a:t>Before Installation: </a:t>
            </a:r>
            <a:endParaRPr lang="zh-CN" altLang="en-US" sz="1200" b="1"/>
          </a:p>
          <a:p>
            <a:r>
              <a:rPr lang="zh-CN" altLang="en-US" sz="1200">
                <a:sym typeface="+mn-ea"/>
              </a:rPr>
              <a:t>1. </a:t>
            </a:r>
            <a:r>
              <a:rPr lang="en-US" altLang="zh-CN" sz="1200">
                <a:sym typeface="+mn-ea"/>
              </a:rPr>
              <a:t>Check if the number of the controller and track, make sure they match the customer's requirement. </a:t>
            </a:r>
            <a:endParaRPr lang="zh-CN" altLang="en-US" sz="1200"/>
          </a:p>
          <a:p>
            <a:r>
              <a:rPr lang="zh-CN" altLang="en-US" sz="1200">
                <a:sym typeface="+mn-ea"/>
              </a:rPr>
              <a:t>2. </a:t>
            </a:r>
            <a:r>
              <a:rPr lang="en-US" altLang="zh-CN" sz="1200">
                <a:sym typeface="+mn-ea"/>
              </a:rPr>
              <a:t>Make sure the controller and track are not damaged due to transportation. </a:t>
            </a:r>
            <a:endParaRPr lang="en-US" altLang="zh-CN" sz="1200">
              <a:sym typeface="+mn-ea"/>
            </a:endParaRPr>
          </a:p>
          <a:p>
            <a:r>
              <a:rPr lang="zh-CN" altLang="en-US" sz="1200">
                <a:sym typeface="+mn-ea"/>
              </a:rPr>
              <a:t>3. </a:t>
            </a:r>
            <a:r>
              <a:rPr lang="en-US" altLang="zh-CN" sz="1200">
                <a:sym typeface="+mn-ea"/>
              </a:rPr>
              <a:t>Power on the controller tp confirm if it works properly. </a:t>
            </a:r>
            <a:endParaRPr lang="en-US" altLang="zh-CN" sz="1200">
              <a:sym typeface="+mn-ea"/>
            </a:endParaRPr>
          </a:p>
          <a:p>
            <a:r>
              <a:rPr lang="zh-CN" altLang="en-US" sz="1200">
                <a:sym typeface="+mn-ea"/>
              </a:rPr>
              <a:t>4. </a:t>
            </a:r>
            <a:r>
              <a:rPr lang="en-US" altLang="zh-CN" sz="1200">
                <a:sym typeface="+mn-ea"/>
              </a:rPr>
              <a:t>Measure the track's dimesion and check whether it matches the original data or not. </a:t>
            </a:r>
            <a:endParaRPr lang="en-US" altLang="zh-CN" sz="1200">
              <a:sym typeface="+mn-ea"/>
            </a:endParaRPr>
          </a:p>
        </p:txBody>
      </p:sp>
      <p:grpSp>
        <p:nvGrpSpPr>
          <p:cNvPr id="22" name="组合 21"/>
          <p:cNvGrpSpPr/>
          <p:nvPr/>
        </p:nvGrpSpPr>
        <p:grpSpPr>
          <a:xfrm>
            <a:off x="1467485" y="1889125"/>
            <a:ext cx="5743575" cy="1997075"/>
            <a:chOff x="-254" y="3816"/>
            <a:chExt cx="9045" cy="3145"/>
          </a:xfrm>
        </p:grpSpPr>
        <p:sp>
          <p:nvSpPr>
            <p:cNvPr id="12" name="文本框 11"/>
            <p:cNvSpPr txBox="1"/>
            <p:nvPr>
              <p:custDataLst>
                <p:tags r:id="rId4"/>
              </p:custDataLst>
            </p:nvPr>
          </p:nvSpPr>
          <p:spPr>
            <a:xfrm>
              <a:off x="-254" y="6236"/>
              <a:ext cx="1559" cy="579"/>
            </a:xfrm>
            <a:prstGeom prst="rect">
              <a:avLst/>
            </a:prstGeom>
            <a:solidFill>
              <a:srgbClr val="FFC000"/>
            </a:solidFill>
          </p:spPr>
          <p:txBody>
            <a:bodyPr wrap="square" rtlCol="0">
              <a:noAutofit/>
            </a:bodyPr>
            <a:p>
              <a:pPr algn="ctr"/>
              <a:r>
                <a:rPr lang="en-US" altLang="zh-CN" sz="1200">
                  <a:latin typeface="Calibri" panose="020F0502020204030204" pitchFamily="34" charset="0"/>
                  <a:cs typeface="Calibri" panose="020F0502020204030204" pitchFamily="34" charset="0"/>
                </a:rPr>
                <a:t>P</a:t>
              </a:r>
              <a:r>
                <a:rPr lang="zh-CN" altLang="en-US" sz="1200">
                  <a:latin typeface="Calibri" panose="020F0502020204030204" pitchFamily="34" charset="0"/>
                  <a:cs typeface="Calibri" panose="020F0502020204030204" pitchFamily="34" charset="0"/>
                </a:rPr>
                <a:t>lier</a:t>
              </a:r>
              <a:endParaRPr lang="zh-CN" altLang="en-US" sz="1200">
                <a:latin typeface="Calibri" panose="020F0502020204030204" pitchFamily="34" charset="0"/>
                <a:cs typeface="Calibri" panose="020F0502020204030204" pitchFamily="34" charset="0"/>
              </a:endParaRPr>
            </a:p>
          </p:txBody>
        </p:sp>
        <p:sp>
          <p:nvSpPr>
            <p:cNvPr id="13" name="文本框 12"/>
            <p:cNvSpPr txBox="1"/>
            <p:nvPr>
              <p:custDataLst>
                <p:tags r:id="rId5"/>
              </p:custDataLst>
            </p:nvPr>
          </p:nvSpPr>
          <p:spPr>
            <a:xfrm>
              <a:off x="1486" y="6236"/>
              <a:ext cx="1559" cy="725"/>
            </a:xfrm>
            <a:prstGeom prst="rect">
              <a:avLst/>
            </a:prstGeom>
            <a:solidFill>
              <a:srgbClr val="FFC000"/>
            </a:solidFill>
          </p:spPr>
          <p:txBody>
            <a:bodyPr wrap="square" rtlCol="0">
              <a:spAutoFit/>
            </a:bodyPr>
            <a:p>
              <a:pPr algn="ctr"/>
              <a:r>
                <a:rPr lang="en-US" altLang="zh-CN" sz="1200">
                  <a:latin typeface="Calibri" panose="020F0502020204030204" pitchFamily="34" charset="0"/>
                  <a:cs typeface="Calibri" panose="020F0502020204030204" pitchFamily="34" charset="0"/>
                </a:rPr>
                <a:t>E</a:t>
              </a:r>
              <a:r>
                <a:rPr lang="zh-CN" altLang="en-US" sz="1200">
                  <a:latin typeface="Calibri" panose="020F0502020204030204" pitchFamily="34" charset="0"/>
                  <a:cs typeface="Calibri" panose="020F0502020204030204" pitchFamily="34" charset="0"/>
                </a:rPr>
                <a:t>lectrical </a:t>
              </a:r>
              <a:r>
                <a:rPr lang="en-US" altLang="zh-CN" sz="1200">
                  <a:latin typeface="Calibri" panose="020F0502020204030204" pitchFamily="34" charset="0"/>
                  <a:cs typeface="Calibri" panose="020F0502020204030204" pitchFamily="34" charset="0"/>
                </a:rPr>
                <a:t>T</a:t>
              </a:r>
              <a:r>
                <a:rPr lang="zh-CN" altLang="en-US" sz="1200">
                  <a:latin typeface="Calibri" panose="020F0502020204030204" pitchFamily="34" charset="0"/>
                  <a:cs typeface="Calibri" panose="020F0502020204030204" pitchFamily="34" charset="0"/>
                </a:rPr>
                <a:t>ape</a:t>
              </a:r>
              <a:endParaRPr lang="zh-CN" altLang="en-US" sz="1200">
                <a:latin typeface="Calibri" panose="020F0502020204030204" pitchFamily="34" charset="0"/>
                <a:cs typeface="Calibri" panose="020F0502020204030204" pitchFamily="34" charset="0"/>
              </a:endParaRPr>
            </a:p>
          </p:txBody>
        </p:sp>
        <p:sp>
          <p:nvSpPr>
            <p:cNvPr id="14" name="文本框 13"/>
            <p:cNvSpPr txBox="1"/>
            <p:nvPr>
              <p:custDataLst>
                <p:tags r:id="rId6"/>
              </p:custDataLst>
            </p:nvPr>
          </p:nvSpPr>
          <p:spPr>
            <a:xfrm>
              <a:off x="3419" y="6236"/>
              <a:ext cx="1657" cy="578"/>
            </a:xfrm>
            <a:prstGeom prst="rect">
              <a:avLst/>
            </a:prstGeom>
            <a:solidFill>
              <a:srgbClr val="FFC000"/>
            </a:solidFill>
          </p:spPr>
          <p:txBody>
            <a:bodyPr wrap="square" rtlCol="0">
              <a:noAutofit/>
            </a:bodyPr>
            <a:p>
              <a:r>
                <a:rPr lang="en-US" altLang="zh-CN" sz="1200">
                  <a:latin typeface="Calibri" panose="020F0502020204030204" pitchFamily="34" charset="0"/>
                  <a:cs typeface="Calibri" panose="020F0502020204030204" pitchFamily="34" charset="0"/>
                </a:rPr>
                <a:t>H</a:t>
              </a:r>
              <a:r>
                <a:rPr lang="zh-CN" altLang="en-US" sz="1200">
                  <a:latin typeface="Calibri" panose="020F0502020204030204" pitchFamily="34" charset="0"/>
                  <a:cs typeface="Calibri" panose="020F0502020204030204" pitchFamily="34" charset="0"/>
                </a:rPr>
                <a:t>ammer </a:t>
              </a:r>
              <a:r>
                <a:rPr lang="en-US" altLang="zh-CN" sz="1200">
                  <a:latin typeface="Calibri" panose="020F0502020204030204" pitchFamily="34" charset="0"/>
                  <a:cs typeface="Calibri" panose="020F0502020204030204" pitchFamily="34" charset="0"/>
                </a:rPr>
                <a:t>D</a:t>
              </a:r>
              <a:r>
                <a:rPr lang="zh-CN" altLang="en-US" sz="1200">
                  <a:latin typeface="Calibri" panose="020F0502020204030204" pitchFamily="34" charset="0"/>
                  <a:cs typeface="Calibri" panose="020F0502020204030204" pitchFamily="34" charset="0"/>
                </a:rPr>
                <a:t>rill</a:t>
              </a:r>
              <a:endParaRPr lang="zh-CN" altLang="en-US" sz="1200">
                <a:latin typeface="Calibri" panose="020F0502020204030204" pitchFamily="34" charset="0"/>
                <a:cs typeface="Calibri" panose="020F0502020204030204" pitchFamily="34" charset="0"/>
              </a:endParaRPr>
            </a:p>
          </p:txBody>
        </p:sp>
        <p:sp>
          <p:nvSpPr>
            <p:cNvPr id="15" name="文本框 14"/>
            <p:cNvSpPr txBox="1"/>
            <p:nvPr>
              <p:custDataLst>
                <p:tags r:id="rId7"/>
              </p:custDataLst>
            </p:nvPr>
          </p:nvSpPr>
          <p:spPr>
            <a:xfrm>
              <a:off x="5272" y="6236"/>
              <a:ext cx="1559" cy="567"/>
            </a:xfrm>
            <a:prstGeom prst="rect">
              <a:avLst/>
            </a:prstGeom>
            <a:solidFill>
              <a:srgbClr val="FFC000"/>
            </a:solidFill>
          </p:spPr>
          <p:txBody>
            <a:bodyPr wrap="square" rtlCol="0">
              <a:noAutofit/>
            </a:bodyPr>
            <a:p>
              <a:pPr algn="ctr"/>
              <a:r>
                <a:rPr lang="en-US" altLang="zh-CN" sz="1200">
                  <a:latin typeface="Calibri" panose="020F0502020204030204" pitchFamily="34" charset="0"/>
                  <a:cs typeface="Calibri" panose="020F0502020204030204" pitchFamily="34" charset="0"/>
                </a:rPr>
                <a:t>T</a:t>
              </a:r>
              <a:r>
                <a:rPr lang="zh-CN" altLang="en-US" sz="1200">
                  <a:latin typeface="Calibri" panose="020F0502020204030204" pitchFamily="34" charset="0"/>
                  <a:cs typeface="Calibri" panose="020F0502020204030204" pitchFamily="34" charset="0"/>
                </a:rPr>
                <a:t>apeline</a:t>
              </a:r>
              <a:endParaRPr lang="zh-CN" altLang="en-US" sz="1200">
                <a:latin typeface="Calibri" panose="020F0502020204030204" pitchFamily="34" charset="0"/>
                <a:cs typeface="Calibri" panose="020F0502020204030204" pitchFamily="34" charset="0"/>
              </a:endParaRPr>
            </a:p>
          </p:txBody>
        </p:sp>
        <p:sp>
          <p:nvSpPr>
            <p:cNvPr id="16" name="文本框 15"/>
            <p:cNvSpPr txBox="1"/>
            <p:nvPr>
              <p:custDataLst>
                <p:tags r:id="rId8"/>
              </p:custDataLst>
            </p:nvPr>
          </p:nvSpPr>
          <p:spPr>
            <a:xfrm>
              <a:off x="7232" y="6236"/>
              <a:ext cx="1559" cy="567"/>
            </a:xfrm>
            <a:prstGeom prst="rect">
              <a:avLst/>
            </a:prstGeom>
            <a:solidFill>
              <a:srgbClr val="FFC000"/>
            </a:solidFill>
          </p:spPr>
          <p:txBody>
            <a:bodyPr wrap="square" rtlCol="0">
              <a:noAutofit/>
            </a:bodyPr>
            <a:p>
              <a:pPr algn="ctr"/>
              <a:r>
                <a:rPr lang="en-US" altLang="zh-CN" sz="1200">
                  <a:latin typeface="Calibri" panose="020F0502020204030204" pitchFamily="34" charset="0"/>
                  <a:cs typeface="Calibri" panose="020F0502020204030204" pitchFamily="34" charset="0"/>
                </a:rPr>
                <a:t>L</a:t>
              </a:r>
              <a:r>
                <a:rPr lang="zh-CN" altLang="en-US" sz="1200">
                  <a:latin typeface="Calibri" panose="020F0502020204030204" pitchFamily="34" charset="0"/>
                  <a:cs typeface="Calibri" panose="020F0502020204030204" pitchFamily="34" charset="0"/>
                </a:rPr>
                <a:t>adder</a:t>
              </a:r>
              <a:endParaRPr lang="zh-CN" altLang="en-US" sz="1200">
                <a:latin typeface="Calibri" panose="020F0502020204030204" pitchFamily="34" charset="0"/>
                <a:cs typeface="Calibri" panose="020F0502020204030204" pitchFamily="34" charset="0"/>
              </a:endParaRPr>
            </a:p>
          </p:txBody>
        </p:sp>
        <p:sp>
          <p:nvSpPr>
            <p:cNvPr id="17" name="文本框 16"/>
            <p:cNvSpPr txBox="1"/>
            <p:nvPr>
              <p:custDataLst>
                <p:tags r:id="rId9"/>
              </p:custDataLst>
            </p:nvPr>
          </p:nvSpPr>
          <p:spPr>
            <a:xfrm>
              <a:off x="-254" y="3816"/>
              <a:ext cx="1559" cy="566"/>
            </a:xfrm>
            <a:prstGeom prst="rect">
              <a:avLst/>
            </a:prstGeom>
            <a:solidFill>
              <a:srgbClr val="FFC000"/>
            </a:solidFill>
          </p:spPr>
          <p:txBody>
            <a:bodyPr wrap="square" rtlCol="0">
              <a:noAutofit/>
            </a:bodyPr>
            <a:p>
              <a:r>
                <a:rPr lang="en-US" altLang="zh-CN" sz="1200">
                  <a:latin typeface="Calibri" panose="020F0502020204030204" pitchFamily="34" charset="0"/>
                  <a:cs typeface="Calibri" panose="020F0502020204030204" pitchFamily="34" charset="0"/>
                </a:rPr>
                <a:t>S</a:t>
              </a:r>
              <a:r>
                <a:rPr lang="zh-CN" altLang="en-US" sz="1200">
                  <a:latin typeface="Calibri" panose="020F0502020204030204" pitchFamily="34" charset="0"/>
                  <a:cs typeface="Calibri" panose="020F0502020204030204" pitchFamily="34" charset="0"/>
                </a:rPr>
                <a:t>crewdriver</a:t>
              </a:r>
              <a:endParaRPr lang="zh-CN" altLang="en-US" sz="1200">
                <a:latin typeface="Calibri" panose="020F0502020204030204" pitchFamily="34" charset="0"/>
                <a:cs typeface="Calibri" panose="020F0502020204030204" pitchFamily="34" charset="0"/>
              </a:endParaRPr>
            </a:p>
          </p:txBody>
        </p:sp>
        <p:sp>
          <p:nvSpPr>
            <p:cNvPr id="18" name="文本框 17"/>
            <p:cNvSpPr txBox="1"/>
            <p:nvPr>
              <p:custDataLst>
                <p:tags r:id="rId10"/>
              </p:custDataLst>
            </p:nvPr>
          </p:nvSpPr>
          <p:spPr>
            <a:xfrm>
              <a:off x="1486" y="3816"/>
              <a:ext cx="1559" cy="557"/>
            </a:xfrm>
            <a:prstGeom prst="rect">
              <a:avLst/>
            </a:prstGeom>
            <a:solidFill>
              <a:srgbClr val="FFC000"/>
            </a:solidFill>
          </p:spPr>
          <p:txBody>
            <a:bodyPr wrap="square" rtlCol="0">
              <a:noAutofit/>
            </a:bodyPr>
            <a:p>
              <a:pPr algn="ctr"/>
              <a:r>
                <a:rPr lang="en-US" altLang="zh-CN" sz="1200">
                  <a:latin typeface="Calibri" panose="020F0502020204030204" pitchFamily="34" charset="0"/>
                  <a:cs typeface="Calibri" panose="020F0502020204030204" pitchFamily="34" charset="0"/>
                </a:rPr>
                <a:t>T</a:t>
              </a:r>
              <a:r>
                <a:rPr lang="zh-CN" altLang="en-US" sz="1200">
                  <a:latin typeface="Calibri" panose="020F0502020204030204" pitchFamily="34" charset="0"/>
                  <a:cs typeface="Calibri" panose="020F0502020204030204" pitchFamily="34" charset="0"/>
                </a:rPr>
                <a:t>est </a:t>
              </a:r>
              <a:r>
                <a:rPr lang="en-US" altLang="zh-CN" sz="1200">
                  <a:latin typeface="Calibri" panose="020F0502020204030204" pitchFamily="34" charset="0"/>
                  <a:cs typeface="Calibri" panose="020F0502020204030204" pitchFamily="34" charset="0"/>
                </a:rPr>
                <a:t>P</a:t>
              </a:r>
              <a:r>
                <a:rPr lang="zh-CN" altLang="en-US" sz="1200">
                  <a:latin typeface="Calibri" panose="020F0502020204030204" pitchFamily="34" charset="0"/>
                  <a:cs typeface="Calibri" panose="020F0502020204030204" pitchFamily="34" charset="0"/>
                </a:rPr>
                <a:t>encil</a:t>
              </a:r>
              <a:endParaRPr lang="zh-CN" altLang="en-US" sz="1200">
                <a:latin typeface="Calibri" panose="020F0502020204030204" pitchFamily="34" charset="0"/>
                <a:cs typeface="Calibri" panose="020F0502020204030204" pitchFamily="34" charset="0"/>
              </a:endParaRPr>
            </a:p>
          </p:txBody>
        </p:sp>
        <p:sp>
          <p:nvSpPr>
            <p:cNvPr id="19" name="文本框 18"/>
            <p:cNvSpPr txBox="1"/>
            <p:nvPr>
              <p:custDataLst>
                <p:tags r:id="rId11"/>
              </p:custDataLst>
            </p:nvPr>
          </p:nvSpPr>
          <p:spPr>
            <a:xfrm>
              <a:off x="3332" y="3816"/>
              <a:ext cx="1559" cy="556"/>
            </a:xfrm>
            <a:prstGeom prst="rect">
              <a:avLst/>
            </a:prstGeom>
            <a:solidFill>
              <a:srgbClr val="FFC000"/>
            </a:solidFill>
          </p:spPr>
          <p:txBody>
            <a:bodyPr wrap="square" rtlCol="0">
              <a:noAutofit/>
            </a:bodyPr>
            <a:p>
              <a:pPr algn="ctr"/>
              <a:r>
                <a:rPr lang="en-US" altLang="zh-CN" sz="1200">
                  <a:latin typeface="Calibri" panose="020F0502020204030204" pitchFamily="34" charset="0"/>
                  <a:cs typeface="Calibri" panose="020F0502020204030204" pitchFamily="34" charset="0"/>
                </a:rPr>
                <a:t>P</a:t>
              </a:r>
              <a:r>
                <a:rPr lang="zh-CN" altLang="en-US" sz="1200">
                  <a:latin typeface="Calibri" panose="020F0502020204030204" pitchFamily="34" charset="0"/>
                  <a:cs typeface="Calibri" panose="020F0502020204030204" pitchFamily="34" charset="0"/>
                </a:rPr>
                <a:t>encil</a:t>
              </a:r>
              <a:endParaRPr lang="zh-CN" altLang="en-US" sz="1200">
                <a:latin typeface="Calibri" panose="020F0502020204030204" pitchFamily="34" charset="0"/>
                <a:cs typeface="Calibri" panose="020F0502020204030204" pitchFamily="34" charset="0"/>
              </a:endParaRPr>
            </a:p>
          </p:txBody>
        </p:sp>
        <p:sp>
          <p:nvSpPr>
            <p:cNvPr id="20" name="文本框 19"/>
            <p:cNvSpPr txBox="1"/>
            <p:nvPr>
              <p:custDataLst>
                <p:tags r:id="rId12"/>
              </p:custDataLst>
            </p:nvPr>
          </p:nvSpPr>
          <p:spPr>
            <a:xfrm>
              <a:off x="5272" y="3816"/>
              <a:ext cx="1559" cy="556"/>
            </a:xfrm>
            <a:prstGeom prst="rect">
              <a:avLst/>
            </a:prstGeom>
            <a:solidFill>
              <a:srgbClr val="FFC000"/>
            </a:solidFill>
          </p:spPr>
          <p:txBody>
            <a:bodyPr wrap="square" rtlCol="0">
              <a:noAutofit/>
            </a:bodyPr>
            <a:p>
              <a:pPr algn="ctr"/>
              <a:r>
                <a:rPr lang="en-US" altLang="zh-CN" sz="1200">
                  <a:latin typeface="Calibri" panose="020F0502020204030204" pitchFamily="34" charset="0"/>
                  <a:cs typeface="Calibri" panose="020F0502020204030204" pitchFamily="34" charset="0"/>
                </a:rPr>
                <a:t>N</a:t>
              </a:r>
              <a:r>
                <a:rPr lang="zh-CN" altLang="en-US" sz="1200">
                  <a:latin typeface="Calibri" panose="020F0502020204030204" pitchFamily="34" charset="0"/>
                  <a:cs typeface="Calibri" panose="020F0502020204030204" pitchFamily="34" charset="0"/>
                </a:rPr>
                <a:t>otebook</a:t>
              </a:r>
              <a:endParaRPr lang="zh-CN" altLang="en-US" sz="1200">
                <a:latin typeface="Calibri" panose="020F0502020204030204" pitchFamily="34" charset="0"/>
                <a:cs typeface="Calibri" panose="020F0502020204030204" pitchFamily="34" charset="0"/>
              </a:endParaRPr>
            </a:p>
          </p:txBody>
        </p:sp>
        <p:sp>
          <p:nvSpPr>
            <p:cNvPr id="23" name="文本框 22"/>
            <p:cNvSpPr txBox="1"/>
            <p:nvPr>
              <p:custDataLst>
                <p:tags r:id="rId13"/>
              </p:custDataLst>
            </p:nvPr>
          </p:nvSpPr>
          <p:spPr>
            <a:xfrm>
              <a:off x="7232" y="3816"/>
              <a:ext cx="1559" cy="556"/>
            </a:xfrm>
            <a:prstGeom prst="rect">
              <a:avLst/>
            </a:prstGeom>
            <a:solidFill>
              <a:srgbClr val="FFC000"/>
            </a:solidFill>
          </p:spPr>
          <p:txBody>
            <a:bodyPr wrap="square" rtlCol="0">
              <a:noAutofit/>
            </a:bodyPr>
            <a:p>
              <a:pPr algn="ctr"/>
              <a:r>
                <a:rPr lang="en-US" altLang="zh-CN" sz="1200">
                  <a:latin typeface="Calibri" panose="020F0502020204030204" pitchFamily="34" charset="0"/>
                  <a:cs typeface="Calibri" panose="020F0502020204030204" pitchFamily="34" charset="0"/>
                </a:rPr>
                <a:t>Cutter</a:t>
              </a:r>
              <a:endParaRPr lang="en-US" altLang="zh-CN" sz="1200">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2920" y="262890"/>
            <a:ext cx="6395085" cy="414020"/>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a:t>
            </a:r>
            <a:endParaRPr lang="en-US" altLang="zh-CN" b="1">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7774305" cy="460375"/>
          </a:xfrm>
          <a:prstGeom prst="rect">
            <a:avLst/>
          </a:prstGeom>
          <a:noFill/>
        </p:spPr>
        <p:txBody>
          <a:bodyPr wrap="square" rtlCol="0" anchor="t">
            <a:spAutoFit/>
          </a:bodyPr>
          <a:lstStyle/>
          <a:p>
            <a:r>
              <a:rPr lang="en-US" altLang="zh-CN" sz="1200" b="1">
                <a:latin typeface="Calibri" panose="020F0502020204030204" pitchFamily="34" charset="0"/>
                <a:ea typeface="微软雅黑" panose="020B0503020204020204" pitchFamily="34" charset="-122"/>
                <a:cs typeface="Calibri" panose="020F0502020204030204" pitchFamily="34" charset="0"/>
                <a:sym typeface="+mn-ea"/>
              </a:rPr>
              <a:t>Ceiling Mounting</a:t>
            </a:r>
            <a:endParaRPr lang="en-US" altLang="zh-CN" sz="1200">
              <a:latin typeface="Calibri" panose="020F0502020204030204" pitchFamily="34" charset="0"/>
              <a:cs typeface="Calibri" panose="020F0502020204030204" pitchFamily="34" charset="0"/>
            </a:endParaRPr>
          </a:p>
          <a:p>
            <a:r>
              <a:rPr lang="en-US" altLang="zh-CN" sz="1200">
                <a:latin typeface="Calibri" panose="020F0502020204030204" pitchFamily="34" charset="0"/>
                <a:cs typeface="Calibri" panose="020F0502020204030204" pitchFamily="34" charset="0"/>
              </a:rPr>
              <a:t>Ceiling material supports installation-- it needs to be determined by the installer or user whether it can bear the load. </a:t>
            </a:r>
            <a:endParaRPr lang="en-US" altLang="zh-CN" sz="1200">
              <a:latin typeface="Calibri" panose="020F0502020204030204" pitchFamily="34" charset="0"/>
              <a:cs typeface="Calibri" panose="020F0502020204030204" pitchFamily="34" charset="0"/>
            </a:endParaRPr>
          </a:p>
        </p:txBody>
      </p:sp>
      <p:sp>
        <p:nvSpPr>
          <p:cNvPr id="100" name="文本框 99"/>
          <p:cNvSpPr txBox="1"/>
          <p:nvPr/>
        </p:nvSpPr>
        <p:spPr>
          <a:xfrm>
            <a:off x="1847850" y="4165600"/>
            <a:ext cx="5448300" cy="645160"/>
          </a:xfrm>
          <a:prstGeom prst="rect">
            <a:avLst/>
          </a:prstGeom>
          <a:noFill/>
          <a:ln w="9525">
            <a:noFill/>
          </a:ln>
        </p:spPr>
        <p:txBody>
          <a:bodyPr wrap="square">
            <a:spAutoFit/>
          </a:bodyPr>
          <a:p>
            <a:pPr indent="0"/>
            <a:r>
              <a:rPr lang="en-US" altLang="en-US" sz="1200">
                <a:latin typeface="Calibri" panose="020F0502020204030204" pitchFamily="34" charset="0"/>
                <a:ea typeface="宋体" panose="02010600030101010101" pitchFamily="2" charset="-122"/>
                <a:sym typeface="+mn-ea"/>
              </a:rPr>
              <a:t>Note:  </a:t>
            </a:r>
            <a:r>
              <a:rPr lang="en-US" sz="1200" b="0">
                <a:latin typeface="Calibri" panose="020F0502020204030204" pitchFamily="34" charset="0"/>
                <a:ea typeface="宋体" panose="02010600030101010101" pitchFamily="2" charset="-122"/>
              </a:rPr>
              <a:t>Ceiling</a:t>
            </a:r>
            <a:r>
              <a:rPr lang="en-US" sz="1200" b="0">
                <a:latin typeface="Calibri" panose="020F0502020204030204" pitchFamily="34" charset="0"/>
                <a:ea typeface="宋体" panose="02010600030101010101" pitchFamily="2" charset="-122"/>
                <a:cs typeface="Times New Roman" panose="02020603050405020304" charset="0"/>
              </a:rPr>
              <a:t> </a:t>
            </a:r>
            <a:r>
              <a:rPr lang="en-US" sz="1200" b="0">
                <a:latin typeface="Calibri" panose="020F0502020204030204" pitchFamily="34" charset="0"/>
                <a:ea typeface="宋体" panose="02010600030101010101" pitchFamily="2" charset="-122"/>
              </a:rPr>
              <a:t>Mounting (With</a:t>
            </a:r>
            <a:r>
              <a:rPr lang="en-US" sz="1200" b="0">
                <a:latin typeface="Calibri" panose="020F0502020204030204" pitchFamily="34" charset="0"/>
                <a:ea typeface="宋体" panose="02010600030101010101" pitchFamily="2" charset="-122"/>
                <a:cs typeface="Times New Roman" panose="02020603050405020304" charset="0"/>
              </a:rPr>
              <a:t> </a:t>
            </a:r>
            <a:r>
              <a:rPr lang="en-US" sz="1200" b="0">
                <a:latin typeface="Calibri" panose="020F0502020204030204" pitchFamily="34" charset="0"/>
                <a:ea typeface="宋体" panose="02010600030101010101" pitchFamily="2" charset="-122"/>
              </a:rPr>
              <a:t>Curtain Box)</a:t>
            </a:r>
            <a:endParaRPr lang="en-US" altLang="en-US" sz="1200">
              <a:latin typeface="Calibri" panose="020F0502020204030204" pitchFamily="34" charset="0"/>
              <a:ea typeface="宋体" panose="02010600030101010101" pitchFamily="2" charset="-122"/>
              <a:sym typeface="+mn-ea"/>
            </a:endParaRPr>
          </a:p>
          <a:p>
            <a:pPr indent="0"/>
            <a:r>
              <a:rPr lang="en-US" altLang="en-US" sz="1200">
                <a:latin typeface="Calibri" panose="020F0502020204030204" pitchFamily="34" charset="0"/>
                <a:ea typeface="宋体" panose="02010600030101010101" pitchFamily="2" charset="-122"/>
                <a:sym typeface="+mn-ea"/>
              </a:rPr>
              <a:t>1. </a:t>
            </a:r>
            <a:r>
              <a:rPr lang="en-US" sz="1200" b="0">
                <a:latin typeface="Calibri" panose="020F0502020204030204" pitchFamily="34" charset="0"/>
                <a:ea typeface="宋体" panose="02010600030101010101" pitchFamily="2" charset="-122"/>
              </a:rPr>
              <a:t>Can be installed W/WO</a:t>
            </a:r>
            <a:r>
              <a:rPr lang="en-US" sz="1200" b="0">
                <a:latin typeface="Calibri" panose="020F0502020204030204" pitchFamily="34" charset="0"/>
                <a:ea typeface="宋体" panose="02010600030101010101" pitchFamily="2" charset="-122"/>
                <a:cs typeface="Times New Roman" panose="02020603050405020304" charset="0"/>
              </a:rPr>
              <a:t> </a:t>
            </a:r>
            <a:r>
              <a:rPr lang="en-US" sz="1200" b="0">
                <a:latin typeface="Calibri" panose="020F0502020204030204" pitchFamily="34" charset="0"/>
                <a:ea typeface="宋体" panose="02010600030101010101" pitchFamily="2" charset="-122"/>
              </a:rPr>
              <a:t>curtain box</a:t>
            </a:r>
            <a:endParaRPr lang="en-US" sz="1200" b="0">
              <a:latin typeface="Calibri" panose="020F0502020204030204" pitchFamily="34" charset="0"/>
              <a:ea typeface="宋体" panose="02010600030101010101" pitchFamily="2" charset="-122"/>
            </a:endParaRPr>
          </a:p>
          <a:p>
            <a:pPr indent="0"/>
            <a:r>
              <a:rPr lang="en-US" altLang="en-US" sz="1200" b="0">
                <a:latin typeface="Calibri" panose="020F0502020204030204" pitchFamily="34" charset="0"/>
                <a:ea typeface="宋体" panose="02010600030101010101" pitchFamily="2" charset="-122"/>
              </a:rPr>
              <a:t>2. The depth of curtain box is recommended to be less than 15cm</a:t>
            </a:r>
            <a:endParaRPr lang="en-US" altLang="en-US" sz="1200" b="0">
              <a:latin typeface="Calibri" panose="020F0502020204030204" pitchFamily="34" charset="0"/>
              <a:ea typeface="宋体" panose="02010600030101010101" pitchFamily="2" charset="-122"/>
            </a:endParaRPr>
          </a:p>
        </p:txBody>
      </p:sp>
      <p:grpSp>
        <p:nvGrpSpPr>
          <p:cNvPr id="9" name="组合 8"/>
          <p:cNvGrpSpPr/>
          <p:nvPr/>
        </p:nvGrpSpPr>
        <p:grpSpPr>
          <a:xfrm>
            <a:off x="1367790" y="1360170"/>
            <a:ext cx="2639060" cy="2686050"/>
            <a:chOff x="2388" y="2544"/>
            <a:chExt cx="3900" cy="3828"/>
          </a:xfrm>
        </p:grpSpPr>
        <p:pic>
          <p:nvPicPr>
            <p:cNvPr id="103" name="图片 102"/>
            <p:cNvPicPr/>
            <p:nvPr>
              <p:custDataLst>
                <p:tags r:id="rId1"/>
              </p:custDataLst>
            </p:nvPr>
          </p:nvPicPr>
          <p:blipFill>
            <a:blip r:embed="rId2"/>
            <a:stretch>
              <a:fillRect/>
            </a:stretch>
          </p:blipFill>
          <p:spPr>
            <a:xfrm>
              <a:off x="2388" y="2544"/>
              <a:ext cx="3900" cy="3828"/>
            </a:xfrm>
            <a:prstGeom prst="rect">
              <a:avLst/>
            </a:prstGeom>
            <a:noFill/>
            <a:ln w="9525">
              <a:noFill/>
            </a:ln>
          </p:spPr>
        </p:pic>
        <p:pic>
          <p:nvPicPr>
            <p:cNvPr id="7" name="图片 6"/>
            <p:cNvPicPr/>
            <p:nvPr>
              <p:custDataLst>
                <p:tags r:id="rId3"/>
              </p:custDataLst>
            </p:nvPr>
          </p:nvPicPr>
          <p:blipFill>
            <a:blip r:embed="rId4"/>
            <a:stretch>
              <a:fillRect/>
            </a:stretch>
          </p:blipFill>
          <p:spPr>
            <a:xfrm>
              <a:off x="3869" y="5743"/>
              <a:ext cx="1824" cy="456"/>
            </a:xfrm>
            <a:prstGeom prst="rect">
              <a:avLst/>
            </a:prstGeom>
            <a:noFill/>
            <a:ln w="9525">
              <a:noFill/>
            </a:ln>
          </p:spPr>
        </p:pic>
        <p:pic>
          <p:nvPicPr>
            <p:cNvPr id="101" name="图片 100"/>
            <p:cNvPicPr/>
            <p:nvPr>
              <p:custDataLst>
                <p:tags r:id="rId5"/>
              </p:custDataLst>
            </p:nvPr>
          </p:nvPicPr>
          <p:blipFill>
            <a:blip r:embed="rId6"/>
            <a:stretch>
              <a:fillRect/>
            </a:stretch>
          </p:blipFill>
          <p:spPr>
            <a:xfrm>
              <a:off x="4744" y="3765"/>
              <a:ext cx="1032" cy="360"/>
            </a:xfrm>
            <a:prstGeom prst="rect">
              <a:avLst/>
            </a:prstGeom>
            <a:noFill/>
            <a:ln w="9525">
              <a:noFill/>
            </a:ln>
          </p:spPr>
        </p:pic>
        <p:pic>
          <p:nvPicPr>
            <p:cNvPr id="102" name="图片 101"/>
            <p:cNvPicPr/>
            <p:nvPr>
              <p:custDataLst>
                <p:tags r:id="rId7"/>
              </p:custDataLst>
            </p:nvPr>
          </p:nvPicPr>
          <p:blipFill>
            <a:blip r:embed="rId8"/>
            <a:stretch>
              <a:fillRect/>
            </a:stretch>
          </p:blipFill>
          <p:spPr>
            <a:xfrm>
              <a:off x="4656" y="3138"/>
              <a:ext cx="1632" cy="360"/>
            </a:xfrm>
            <a:prstGeom prst="rect">
              <a:avLst/>
            </a:prstGeom>
            <a:noFill/>
            <a:ln w="9525">
              <a:noFill/>
            </a:ln>
          </p:spPr>
        </p:pic>
        <p:sp>
          <p:nvSpPr>
            <p:cNvPr id="8" name="文本框 39"/>
            <p:cNvSpPr txBox="1"/>
            <p:nvPr>
              <p:custDataLst>
                <p:tags r:id="rId9"/>
              </p:custDataLst>
            </p:nvPr>
          </p:nvSpPr>
          <p:spPr>
            <a:xfrm>
              <a:off x="3584" y="2544"/>
              <a:ext cx="1827" cy="509"/>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050" kern="100">
                  <a:ln w="9525">
                    <a:noFill/>
                    <a:round/>
                  </a:ln>
                  <a:latin typeface="Calibri" panose="020F0502020204030204"/>
                  <a:ea typeface="宋体" panose="02010600030101010101" pitchFamily="2" charset="-122"/>
                  <a:cs typeface="Times New Roman" panose="02020603050405020304"/>
                  <a:sym typeface="Times New Roman" panose="02020603050405020304"/>
                </a:rPr>
                <a:t>With Curtain Box</a:t>
              </a:r>
              <a:endParaRPr lang="en-US" altLang="zh-CN" sz="1050" kern="100">
                <a:ln w="9525">
                  <a:noFill/>
                  <a:round/>
                </a:ln>
                <a:latin typeface="Calibri" panose="020F0502020204030204"/>
                <a:ea typeface="宋体" panose="02010600030101010101" pitchFamily="2" charset="-122"/>
                <a:cs typeface="Times New Roman" panose="02020603050405020304"/>
                <a:sym typeface="Times New Roman" panose="02020603050405020304"/>
              </a:endParaRPr>
            </a:p>
          </p:txBody>
        </p:sp>
      </p:grpSp>
      <p:pic>
        <p:nvPicPr>
          <p:cNvPr id="16" name="图片 15"/>
          <p:cNvPicPr>
            <a:picLocks noChangeAspect="1"/>
          </p:cNvPicPr>
          <p:nvPr>
            <p:custDataLst>
              <p:tags r:id="rId10"/>
            </p:custDataLst>
          </p:nvPr>
        </p:nvPicPr>
        <p:blipFill>
          <a:blip r:embed="rId11"/>
          <a:stretch>
            <a:fillRect/>
          </a:stretch>
        </p:blipFill>
        <p:spPr>
          <a:xfrm>
            <a:off x="4655185" y="1355090"/>
            <a:ext cx="2640965" cy="269113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96141" y="262980"/>
            <a:ext cx="3296516" cy="414020"/>
          </a:xfrm>
          <a:prstGeom prst="rect">
            <a:avLst/>
          </a:prstGeom>
          <a:noFill/>
        </p:spPr>
        <p:txBody>
          <a:bodyPr wrap="square" rtlCol="0">
            <a:spAutoFit/>
          </a:bodyPr>
          <a:lstStyle/>
          <a:p>
            <a:r>
              <a:rPr lang="en-US" altLang="zh-CN" sz="2100" b="1" dirty="0">
                <a:latin typeface="微软雅黑" panose="020B0503020204020204" pitchFamily="34" charset="-122"/>
                <a:ea typeface="微软雅黑" panose="020B0503020204020204" pitchFamily="34" charset="-122"/>
              </a:rPr>
              <a:t>Content</a:t>
            </a:r>
            <a:endParaRPr lang="en-US" altLang="zh-CN" sz="2100" b="1" dirty="0">
              <a:latin typeface="微软雅黑" panose="020B0503020204020204" pitchFamily="34" charset="-122"/>
              <a:ea typeface="微软雅黑" panose="020B0503020204020204" pitchFamily="34" charset="-122"/>
            </a:endParaRPr>
          </a:p>
        </p:txBody>
      </p:sp>
      <p:sp>
        <p:nvSpPr>
          <p:cNvPr id="4" name="文本框 3"/>
          <p:cNvSpPr txBox="1"/>
          <p:nvPr/>
        </p:nvSpPr>
        <p:spPr>
          <a:xfrm>
            <a:off x="373380" y="1209675"/>
            <a:ext cx="3910965" cy="1753235"/>
          </a:xfrm>
          <a:prstGeom prst="rect">
            <a:avLst/>
          </a:prstGeom>
          <a:noFill/>
        </p:spPr>
        <p:txBody>
          <a:bodyPr wrap="square" rtlCol="0">
            <a:spAutoFit/>
          </a:bodyPr>
          <a:lstStyle/>
          <a:p>
            <a:pPr marL="285750" indent="-285750" fontAlgn="auto">
              <a:lnSpc>
                <a:spcPct val="150000"/>
              </a:lnSpc>
              <a:buFont typeface="Wingdings" panose="05000000000000000000" charset="0"/>
              <a:buChar char="Ø"/>
            </a:pPr>
            <a:r>
              <a:rPr lang="en-US" altLang="zh-CN" b="1">
                <a:gradFill>
                  <a:gsLst>
                    <a:gs pos="0">
                      <a:srgbClr val="007BD3"/>
                    </a:gs>
                    <a:gs pos="100000">
                      <a:srgbClr val="034373"/>
                    </a:gs>
                  </a:gsLst>
                  <a:lin scaled="0"/>
                </a:gradFill>
              </a:rPr>
              <a:t>Product introduction</a:t>
            </a:r>
            <a:endParaRPr lang="en-US" altLang="zh-CN" b="1">
              <a:gradFill>
                <a:gsLst>
                  <a:gs pos="0">
                    <a:srgbClr val="007BD3"/>
                  </a:gs>
                  <a:gs pos="100000">
                    <a:srgbClr val="034373"/>
                  </a:gs>
                </a:gsLst>
                <a:lin scaled="0"/>
              </a:gradFill>
            </a:endParaRPr>
          </a:p>
          <a:p>
            <a:pPr marL="285750" indent="-285750" fontAlgn="auto">
              <a:lnSpc>
                <a:spcPct val="150000"/>
              </a:lnSpc>
              <a:buFont typeface="Wingdings" panose="05000000000000000000" charset="0"/>
              <a:buChar char="Ø"/>
            </a:pPr>
            <a:r>
              <a:rPr lang="en-US" altLang="zh-CN" b="1"/>
              <a:t>Product installation</a:t>
            </a:r>
            <a:endParaRPr lang="en-US" altLang="zh-CN" b="1"/>
          </a:p>
          <a:p>
            <a:pPr marL="285750" indent="-285750" fontAlgn="auto">
              <a:lnSpc>
                <a:spcPct val="150000"/>
              </a:lnSpc>
              <a:buFont typeface="Wingdings" panose="05000000000000000000" charset="0"/>
              <a:buChar char="Ø"/>
            </a:pPr>
            <a:r>
              <a:rPr lang="en-US" altLang="zh-CN" b="1"/>
              <a:t>Configuration on App</a:t>
            </a:r>
            <a:endParaRPr lang="en-US" altLang="zh-CN" b="1"/>
          </a:p>
          <a:p>
            <a:pPr marL="285750" indent="-285750" fontAlgn="auto">
              <a:lnSpc>
                <a:spcPct val="150000"/>
              </a:lnSpc>
              <a:buFont typeface="Wingdings" panose="05000000000000000000" charset="0"/>
              <a:buChar char="Ø"/>
            </a:pPr>
            <a:r>
              <a:rPr lang="en-US" altLang="zh-CN" b="1"/>
              <a:t>FAQ</a:t>
            </a:r>
            <a:endParaRPr lang="en-US" altLang="zh-CN"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2920" y="262890"/>
            <a:ext cx="6958330" cy="414020"/>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 </a:t>
            </a:r>
            <a:endParaRPr lang="en-US" altLang="zh-CN" b="1">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7774305" cy="460375"/>
          </a:xfrm>
          <a:prstGeom prst="rect">
            <a:avLst/>
          </a:prstGeom>
          <a:noFill/>
        </p:spPr>
        <p:txBody>
          <a:bodyPr wrap="square" rtlCol="0" anchor="t">
            <a:spAutoFit/>
          </a:bodyPr>
          <a:lstStyle/>
          <a:p>
            <a:r>
              <a:rPr lang="en-US" altLang="zh-CN" sz="1200" b="1">
                <a:latin typeface="Calibri" panose="020F0502020204030204" pitchFamily="34" charset="0"/>
                <a:ea typeface="微软雅黑" panose="020B0503020204020204" pitchFamily="34" charset="-122"/>
                <a:cs typeface="Calibri" panose="020F0502020204030204" pitchFamily="34" charset="0"/>
                <a:sym typeface="+mn-ea"/>
              </a:rPr>
              <a:t>Side Mounting (No Curtain Box)</a:t>
            </a:r>
            <a:endParaRPr lang="en-US" altLang="zh-CN" sz="1200" b="1">
              <a:latin typeface="Calibri" panose="020F0502020204030204" pitchFamily="34" charset="0"/>
              <a:ea typeface="微软雅黑" panose="020B0503020204020204" pitchFamily="34" charset="-122"/>
              <a:cs typeface="Calibri" panose="020F0502020204030204" pitchFamily="34" charset="0"/>
            </a:endParaRPr>
          </a:p>
          <a:p>
            <a:r>
              <a:rPr lang="en-US" altLang="zh-CN" sz="1200">
                <a:latin typeface="Calibri" panose="020F0502020204030204" pitchFamily="34" charset="0"/>
                <a:cs typeface="Calibri" panose="020F0502020204030204" pitchFamily="34" charset="0"/>
              </a:rPr>
              <a:t>The side mounting surface shall be greater than 7cm (the requirements for monorail and double rail are the same).</a:t>
            </a:r>
            <a:endParaRPr lang="en-US" altLang="zh-CN" sz="1200">
              <a:latin typeface="Calibri" panose="020F0502020204030204" pitchFamily="34" charset="0"/>
              <a:cs typeface="Calibri" panose="020F0502020204030204" pitchFamily="34" charset="0"/>
            </a:endParaRPr>
          </a:p>
        </p:txBody>
      </p:sp>
      <p:sp>
        <p:nvSpPr>
          <p:cNvPr id="100" name="文本框 99"/>
          <p:cNvSpPr txBox="1"/>
          <p:nvPr>
            <p:custDataLst>
              <p:tags r:id="rId1"/>
            </p:custDataLst>
          </p:nvPr>
        </p:nvSpPr>
        <p:spPr>
          <a:xfrm>
            <a:off x="2687320" y="4272915"/>
            <a:ext cx="3769360" cy="521970"/>
          </a:xfrm>
          <a:prstGeom prst="rect">
            <a:avLst/>
          </a:prstGeom>
          <a:noFill/>
          <a:ln w="9525">
            <a:noFill/>
          </a:ln>
        </p:spPr>
        <p:txBody>
          <a:bodyPr wrap="square">
            <a:spAutoFit/>
          </a:bodyPr>
          <a:p>
            <a:pPr algn="just"/>
            <a:r>
              <a:rPr lang="en-US" altLang="zh-CN" sz="1400" kern="100">
                <a:latin typeface="Calibri" panose="020F0502020204030204"/>
                <a:ea typeface="宋体" panose="02010600030101010101" pitchFamily="2" charset="-122"/>
                <a:cs typeface="Times New Roman" panose="02020603050405020304"/>
                <a:sym typeface="Times New Roman" panose="02020603050405020304"/>
              </a:rPr>
              <a:t>Side Mounting (No Curtain Box)</a:t>
            </a:r>
            <a:endParaRPr lang="en-US" altLang="zh-CN" sz="140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400" kern="100">
                <a:latin typeface="Calibri" panose="020F0502020204030204"/>
                <a:ea typeface="宋体" panose="02010600030101010101" pitchFamily="2" charset="-122"/>
                <a:cs typeface="Times New Roman" panose="02020603050405020304"/>
                <a:sym typeface="Times New Roman" panose="02020603050405020304"/>
              </a:rPr>
              <a:t>*Can be installed only without curtain box</a:t>
            </a:r>
            <a:endParaRPr lang="en-US" altLang="en-US" sz="1400" b="0">
              <a:latin typeface="Calibri" panose="020F0502020204030204" pitchFamily="34" charset="0"/>
              <a:ea typeface="宋体" panose="02010600030101010101" pitchFamily="2" charset="-122"/>
            </a:endParaRPr>
          </a:p>
        </p:txBody>
      </p:sp>
      <p:pic>
        <p:nvPicPr>
          <p:cNvPr id="8" name="图片 7"/>
          <p:cNvPicPr>
            <a:picLocks noChangeAspect="1"/>
          </p:cNvPicPr>
          <p:nvPr>
            <p:custDataLst>
              <p:tags r:id="rId2"/>
            </p:custDataLst>
          </p:nvPr>
        </p:nvPicPr>
        <p:blipFill>
          <a:blip r:embed="rId3"/>
          <a:stretch>
            <a:fillRect/>
          </a:stretch>
        </p:blipFill>
        <p:spPr>
          <a:xfrm>
            <a:off x="4815840" y="1257935"/>
            <a:ext cx="2613660" cy="2793365"/>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1978025" y="1249045"/>
            <a:ext cx="2516505" cy="280225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3151" y="262980"/>
            <a:ext cx="3296516" cy="414020"/>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664210"/>
            <a:ext cx="7774305" cy="275590"/>
          </a:xfrm>
          <a:prstGeom prst="rect">
            <a:avLst/>
          </a:prstGeom>
          <a:noFill/>
        </p:spPr>
        <p:txBody>
          <a:bodyPr wrap="square" rtlCol="0" anchor="t">
            <a:spAutoFit/>
          </a:bodyPr>
          <a:lstStyle/>
          <a:p>
            <a:r>
              <a:rPr lang="en-US" altLang="zh-CN" sz="1200" b="1">
                <a:latin typeface="Calibri" panose="020F0502020204030204" pitchFamily="34" charset="0"/>
                <a:cs typeface="Calibri" panose="020F0502020204030204" pitchFamily="34" charset="0"/>
              </a:rPr>
              <a:t>Reserved size of curtain slot</a:t>
            </a:r>
            <a:endParaRPr lang="en-US" altLang="zh-CN" sz="1200" b="1">
              <a:latin typeface="Calibri" panose="020F0502020204030204" pitchFamily="34" charset="0"/>
              <a:cs typeface="Calibri" panose="020F0502020204030204" pitchFamily="34" charset="0"/>
            </a:endParaRPr>
          </a:p>
        </p:txBody>
      </p:sp>
      <p:pic>
        <p:nvPicPr>
          <p:cNvPr id="19" name="图片 18"/>
          <p:cNvPicPr>
            <a:picLocks noChangeAspect="1"/>
          </p:cNvPicPr>
          <p:nvPr>
            <p:custDataLst>
              <p:tags r:id="rId1"/>
            </p:custDataLst>
          </p:nvPr>
        </p:nvPicPr>
        <p:blipFill>
          <a:blip r:embed="rId2"/>
          <a:stretch>
            <a:fillRect/>
          </a:stretch>
        </p:blipFill>
        <p:spPr>
          <a:xfrm>
            <a:off x="-10795" y="1186815"/>
            <a:ext cx="2265045" cy="2195830"/>
          </a:xfrm>
          <a:prstGeom prst="rect">
            <a:avLst/>
          </a:prstGeom>
        </p:spPr>
      </p:pic>
      <p:pic>
        <p:nvPicPr>
          <p:cNvPr id="20" name="图片 19"/>
          <p:cNvPicPr>
            <a:picLocks noChangeAspect="1"/>
          </p:cNvPicPr>
          <p:nvPr>
            <p:custDataLst>
              <p:tags r:id="rId3"/>
            </p:custDataLst>
          </p:nvPr>
        </p:nvPicPr>
        <p:blipFill>
          <a:blip r:embed="rId4"/>
          <a:stretch>
            <a:fillRect/>
          </a:stretch>
        </p:blipFill>
        <p:spPr>
          <a:xfrm>
            <a:off x="2254250" y="1186815"/>
            <a:ext cx="2248535" cy="2186305"/>
          </a:xfrm>
          <a:prstGeom prst="rect">
            <a:avLst/>
          </a:prstGeom>
        </p:spPr>
      </p:pic>
      <p:sp>
        <p:nvSpPr>
          <p:cNvPr id="24" name="下箭头 23"/>
          <p:cNvSpPr/>
          <p:nvPr>
            <p:custDataLst>
              <p:tags r:id="rId5"/>
            </p:custDataLst>
          </p:nvPr>
        </p:nvSpPr>
        <p:spPr>
          <a:xfrm>
            <a:off x="830580" y="3427095"/>
            <a:ext cx="397510" cy="68072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下箭头 24"/>
          <p:cNvSpPr/>
          <p:nvPr>
            <p:custDataLst>
              <p:tags r:id="rId6"/>
            </p:custDataLst>
          </p:nvPr>
        </p:nvSpPr>
        <p:spPr>
          <a:xfrm>
            <a:off x="3180080" y="3427095"/>
            <a:ext cx="397510" cy="68072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下箭头 25"/>
          <p:cNvSpPr/>
          <p:nvPr>
            <p:custDataLst>
              <p:tags r:id="rId7"/>
            </p:custDataLst>
          </p:nvPr>
        </p:nvSpPr>
        <p:spPr>
          <a:xfrm>
            <a:off x="5492750" y="3427095"/>
            <a:ext cx="397510" cy="68072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下箭头 26"/>
          <p:cNvSpPr/>
          <p:nvPr>
            <p:custDataLst>
              <p:tags r:id="rId8"/>
            </p:custDataLst>
          </p:nvPr>
        </p:nvSpPr>
        <p:spPr>
          <a:xfrm>
            <a:off x="7695565" y="3427095"/>
            <a:ext cx="397510" cy="68072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custDataLst>
              <p:tags r:id="rId9"/>
            </p:custDataLst>
          </p:nvPr>
        </p:nvSpPr>
        <p:spPr>
          <a:xfrm>
            <a:off x="-10795" y="4172585"/>
            <a:ext cx="9617075" cy="337185"/>
          </a:xfrm>
          <a:prstGeom prst="rect">
            <a:avLst/>
          </a:prstGeom>
          <a:noFill/>
        </p:spPr>
        <p:txBody>
          <a:bodyPr wrap="square" rtlCol="0">
            <a:spAutoFit/>
          </a:bodyPr>
          <a:p>
            <a:r>
              <a:rPr lang="en-US" altLang="zh-CN" sz="1600"/>
              <a:t>  </a:t>
            </a:r>
            <a:r>
              <a:rPr lang="en-US" altLang="zh-CN" sz="1400" b="1"/>
              <a:t> </a:t>
            </a:r>
            <a:r>
              <a:rPr lang="en-US" altLang="zh-CN" sz="1400" b="1">
                <a:sym typeface="+mn-ea"/>
              </a:rPr>
              <a:t>Straight </a:t>
            </a:r>
            <a:r>
              <a:rPr lang="en-US" altLang="zh-CN" sz="1400" b="1"/>
              <a:t>Monorail 10CM             </a:t>
            </a:r>
            <a:r>
              <a:rPr lang="en-US" altLang="zh-CN" sz="1400" b="1">
                <a:sym typeface="+mn-ea"/>
              </a:rPr>
              <a:t>Straight </a:t>
            </a:r>
            <a:r>
              <a:rPr lang="en-US" altLang="zh-CN" sz="1400" b="1">
                <a:sym typeface="+mn-ea"/>
              </a:rPr>
              <a:t>dual rail 20CM </a:t>
            </a:r>
            <a:r>
              <a:rPr lang="en-US" altLang="zh-CN" sz="1400" b="1"/>
              <a:t>                 L Shape monorail 20CM              L Shape dual rail 30CM</a:t>
            </a:r>
            <a:endParaRPr lang="en-US" altLang="zh-CN" sz="1400" b="1"/>
          </a:p>
        </p:txBody>
      </p:sp>
      <p:pic>
        <p:nvPicPr>
          <p:cNvPr id="29" name="图片 28"/>
          <p:cNvPicPr>
            <a:picLocks noChangeAspect="1"/>
          </p:cNvPicPr>
          <p:nvPr>
            <p:custDataLst>
              <p:tags r:id="rId10"/>
            </p:custDataLst>
          </p:nvPr>
        </p:nvPicPr>
        <p:blipFill>
          <a:blip r:embed="rId11"/>
          <a:stretch>
            <a:fillRect/>
          </a:stretch>
        </p:blipFill>
        <p:spPr>
          <a:xfrm>
            <a:off x="4502785" y="1186815"/>
            <a:ext cx="2353945" cy="2186305"/>
          </a:xfrm>
          <a:prstGeom prst="rect">
            <a:avLst/>
          </a:prstGeom>
        </p:spPr>
      </p:pic>
      <p:pic>
        <p:nvPicPr>
          <p:cNvPr id="30" name="图片 29"/>
          <p:cNvPicPr>
            <a:picLocks noChangeAspect="1"/>
          </p:cNvPicPr>
          <p:nvPr>
            <p:custDataLst>
              <p:tags r:id="rId12"/>
            </p:custDataLst>
          </p:nvPr>
        </p:nvPicPr>
        <p:blipFill>
          <a:blip r:embed="rId13"/>
          <a:stretch>
            <a:fillRect/>
          </a:stretch>
        </p:blipFill>
        <p:spPr>
          <a:xfrm>
            <a:off x="6843395" y="1200785"/>
            <a:ext cx="2300605" cy="217106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3151" y="262980"/>
            <a:ext cx="3296516" cy="414020"/>
          </a:xfrm>
          <a:prstGeom prst="rect">
            <a:avLst/>
          </a:prstGeom>
          <a:noFill/>
        </p:spPr>
        <p:txBody>
          <a:bodyPr wrap="square" rtlCol="0">
            <a:spAutoFit/>
          </a:bodyPr>
          <a:lstStyle/>
          <a:p>
            <a:r>
              <a:rPr lang="en-US" altLang="zh-CN" sz="2100" b="1">
                <a:latin typeface="Calibri" panose="020F0502020204030204" pitchFamily="34" charset="0"/>
                <a:ea typeface="微软雅黑" panose="020B0503020204020204" pitchFamily="34" charset="-122"/>
                <a:cs typeface="Calibri" panose="020F0502020204030204" pitchFamily="34" charset="0"/>
              </a:rPr>
              <a:t>Product Installation</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502920" y="721360"/>
            <a:ext cx="7774305" cy="645160"/>
          </a:xfrm>
          <a:prstGeom prst="rect">
            <a:avLst/>
          </a:prstGeom>
          <a:noFill/>
        </p:spPr>
        <p:txBody>
          <a:bodyPr wrap="square" rtlCol="0" anchor="t">
            <a:spAutoFit/>
          </a:bodyPr>
          <a:lstStyle/>
          <a:p>
            <a:r>
              <a:rPr lang="en-US" altLang="zh-CN" sz="1200" b="1">
                <a:latin typeface="Calibri" panose="020F0502020204030204" pitchFamily="34" charset="0"/>
                <a:cs typeface="Calibri" panose="020F0502020204030204" pitchFamily="34" charset="0"/>
              </a:rPr>
              <a:t>Curtain Requirement</a:t>
            </a:r>
            <a:endParaRPr lang="en-US" altLang="zh-CN" sz="1200" b="1">
              <a:latin typeface="Calibri" panose="020F0502020204030204" pitchFamily="34" charset="0"/>
              <a:cs typeface="Calibri" panose="020F0502020204030204" pitchFamily="34" charset="0"/>
            </a:endParaRPr>
          </a:p>
          <a:p>
            <a:r>
              <a:rPr lang="en-US" altLang="zh-CN" sz="1200">
                <a:latin typeface="Calibri" panose="020F0502020204030204" pitchFamily="34" charset="0"/>
                <a:cs typeface="Calibri" panose="020F0502020204030204" pitchFamily="34" charset="0"/>
              </a:rPr>
              <a:t>1. The curtain requires hooks due to the curtain track is hung by the circular hanging ring.</a:t>
            </a:r>
            <a:endParaRPr lang="en-US" altLang="zh-CN" sz="1200">
              <a:latin typeface="Calibri" panose="020F0502020204030204" pitchFamily="34" charset="0"/>
              <a:cs typeface="Calibri" panose="020F0502020204030204" pitchFamily="34" charset="0"/>
            </a:endParaRPr>
          </a:p>
          <a:p>
            <a:r>
              <a:rPr lang="en-US" altLang="zh-CN" sz="1200">
                <a:latin typeface="Calibri" panose="020F0502020204030204" pitchFamily="34" charset="0"/>
                <a:cs typeface="Calibri" panose="020F0502020204030204" pitchFamily="34" charset="0"/>
              </a:rPr>
              <a:t>2. The weight of curtain shall not exceed 50KG.</a:t>
            </a:r>
            <a:endParaRPr lang="en-US" altLang="zh-CN" sz="1200">
              <a:latin typeface="Calibri" panose="020F0502020204030204" pitchFamily="34" charset="0"/>
              <a:cs typeface="Calibri" panose="020F0502020204030204" pitchFamily="34" charset="0"/>
            </a:endParaRPr>
          </a:p>
        </p:txBody>
      </p:sp>
      <p:pic>
        <p:nvPicPr>
          <p:cNvPr id="2" name="图片 10"/>
          <p:cNvPicPr>
            <a:picLocks noChangeAspect="1"/>
          </p:cNvPicPr>
          <p:nvPr>
            <p:custDataLst>
              <p:tags r:id="rId1"/>
            </p:custDataLst>
          </p:nvPr>
        </p:nvPicPr>
        <p:blipFill>
          <a:blip r:embed="rId2"/>
          <a:stretch>
            <a:fillRect/>
          </a:stretch>
        </p:blipFill>
        <p:spPr>
          <a:xfrm>
            <a:off x="2519045" y="1680210"/>
            <a:ext cx="3742690" cy="286702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96141" y="262980"/>
            <a:ext cx="3296516" cy="414020"/>
          </a:xfrm>
          <a:prstGeom prst="rect">
            <a:avLst/>
          </a:prstGeom>
          <a:noFill/>
        </p:spPr>
        <p:txBody>
          <a:bodyPr wrap="square" rtlCol="0">
            <a:spAutoFit/>
          </a:bodyPr>
          <a:lstStyle/>
          <a:p>
            <a:r>
              <a:rPr lang="en-US" altLang="zh-CN" sz="2100" b="1" dirty="0">
                <a:latin typeface="微软雅黑" panose="020B0503020204020204" pitchFamily="34" charset="-122"/>
                <a:ea typeface="微软雅黑" panose="020B0503020204020204" pitchFamily="34" charset="-122"/>
              </a:rPr>
              <a:t>Content</a:t>
            </a:r>
            <a:endParaRPr lang="en-US" altLang="zh-CN" sz="2100" b="1" dirty="0">
              <a:latin typeface="微软雅黑" panose="020B0503020204020204" pitchFamily="34" charset="-122"/>
              <a:ea typeface="微软雅黑" panose="020B0503020204020204" pitchFamily="34" charset="-122"/>
            </a:endParaRPr>
          </a:p>
        </p:txBody>
      </p:sp>
      <p:sp>
        <p:nvSpPr>
          <p:cNvPr id="4" name="文本框 3"/>
          <p:cNvSpPr txBox="1"/>
          <p:nvPr/>
        </p:nvSpPr>
        <p:spPr>
          <a:xfrm>
            <a:off x="373380" y="1209675"/>
            <a:ext cx="3910965" cy="1753235"/>
          </a:xfrm>
          <a:prstGeom prst="rect">
            <a:avLst/>
          </a:prstGeom>
          <a:noFill/>
        </p:spPr>
        <p:txBody>
          <a:bodyPr wrap="square" rtlCol="0">
            <a:spAutoFit/>
          </a:bodyPr>
          <a:lstStyle/>
          <a:p>
            <a:pPr marL="285750" indent="-285750" fontAlgn="auto">
              <a:lnSpc>
                <a:spcPct val="150000"/>
              </a:lnSpc>
              <a:buFont typeface="Wingdings" panose="05000000000000000000" charset="0"/>
              <a:buChar char="Ø"/>
            </a:pPr>
            <a:r>
              <a:rPr lang="en-US" altLang="zh-CN" b="1">
                <a:solidFill>
                  <a:schemeClr val="tx1"/>
                </a:solidFill>
              </a:rPr>
              <a:t>Product introduction</a:t>
            </a:r>
            <a:endParaRPr lang="en-US" altLang="zh-CN" b="1">
              <a:solidFill>
                <a:schemeClr val="tx1"/>
              </a:solidFill>
            </a:endParaRPr>
          </a:p>
          <a:p>
            <a:pPr marL="285750" indent="-285750" algn="l" fontAlgn="auto">
              <a:lnSpc>
                <a:spcPct val="150000"/>
              </a:lnSpc>
              <a:buClrTx/>
              <a:buSzTx/>
              <a:buFont typeface="Wingdings" panose="05000000000000000000" charset="0"/>
              <a:buChar char="Ø"/>
            </a:pPr>
            <a:r>
              <a:rPr lang="en-US" altLang="zh-CN" b="1">
                <a:solidFill>
                  <a:schemeClr val="tx1"/>
                </a:solidFill>
              </a:rPr>
              <a:t>Product installation</a:t>
            </a:r>
            <a:endParaRPr lang="en-US" altLang="zh-CN" b="1">
              <a:solidFill>
                <a:schemeClr val="tx1"/>
              </a:solidFill>
            </a:endParaRPr>
          </a:p>
          <a:p>
            <a:pPr marL="285750" indent="-285750" algn="l" fontAlgn="auto">
              <a:lnSpc>
                <a:spcPct val="150000"/>
              </a:lnSpc>
              <a:buClrTx/>
              <a:buSzTx/>
              <a:buFont typeface="Wingdings" panose="05000000000000000000" charset="0"/>
              <a:buChar char="Ø"/>
            </a:pPr>
            <a:r>
              <a:rPr lang="en-US" altLang="zh-CN" b="1">
                <a:gradFill>
                  <a:gsLst>
                    <a:gs pos="0">
                      <a:srgbClr val="007BD3"/>
                    </a:gs>
                    <a:gs pos="100000">
                      <a:srgbClr val="034373"/>
                    </a:gs>
                  </a:gsLst>
                  <a:lin scaled="0"/>
                </a:gradFill>
              </a:rPr>
              <a:t>Configuration on App</a:t>
            </a:r>
            <a:endParaRPr lang="en-US" altLang="zh-CN" b="1">
              <a:gradFill>
                <a:gsLst>
                  <a:gs pos="0">
                    <a:srgbClr val="007BD3"/>
                  </a:gs>
                  <a:gs pos="100000">
                    <a:srgbClr val="034373"/>
                  </a:gs>
                </a:gsLst>
                <a:lin scaled="0"/>
              </a:gradFill>
            </a:endParaRPr>
          </a:p>
          <a:p>
            <a:pPr marL="285750" indent="-285750" fontAlgn="auto">
              <a:lnSpc>
                <a:spcPct val="150000"/>
              </a:lnSpc>
              <a:buFont typeface="Wingdings" panose="05000000000000000000" charset="0"/>
              <a:buChar char="Ø"/>
            </a:pPr>
            <a:r>
              <a:rPr lang="en-US" altLang="zh-CN" b="1"/>
              <a:t>FAQ</a:t>
            </a:r>
            <a:endParaRPr lang="en-US" altLang="zh-CN"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图片 12" descr="微信图片_20220413102257"/>
          <p:cNvPicPr>
            <a:picLocks noChangeAspect="1"/>
          </p:cNvPicPr>
          <p:nvPr/>
        </p:nvPicPr>
        <p:blipFill>
          <a:blip r:embed="rId1"/>
          <a:stretch>
            <a:fillRect/>
          </a:stretch>
        </p:blipFill>
        <p:spPr>
          <a:xfrm>
            <a:off x="4723130" y="1322705"/>
            <a:ext cx="1681480" cy="2992755"/>
          </a:xfrm>
          <a:prstGeom prst="rect">
            <a:avLst/>
          </a:prstGeom>
        </p:spPr>
      </p:pic>
      <p:pic>
        <p:nvPicPr>
          <p:cNvPr id="2" name="图片 1" descr="微信图片_202204131001501"/>
          <p:cNvPicPr>
            <a:picLocks noChangeAspect="1"/>
          </p:cNvPicPr>
          <p:nvPr/>
        </p:nvPicPr>
        <p:blipFill>
          <a:blip r:embed="rId2"/>
          <a:stretch>
            <a:fillRect/>
          </a:stretch>
        </p:blipFill>
        <p:spPr>
          <a:xfrm>
            <a:off x="6974205" y="1330325"/>
            <a:ext cx="1649095" cy="2933700"/>
          </a:xfrm>
          <a:prstGeom prst="rect">
            <a:avLst/>
          </a:prstGeom>
        </p:spPr>
      </p:pic>
      <p:pic>
        <p:nvPicPr>
          <p:cNvPr id="12" name="图片 11" descr="微信图片_20220411103209"/>
          <p:cNvPicPr>
            <a:picLocks noChangeAspect="1"/>
          </p:cNvPicPr>
          <p:nvPr/>
        </p:nvPicPr>
        <p:blipFill>
          <a:blip r:embed="rId3"/>
          <a:stretch>
            <a:fillRect/>
          </a:stretch>
        </p:blipFill>
        <p:spPr>
          <a:xfrm>
            <a:off x="388620" y="1350645"/>
            <a:ext cx="1674495" cy="2979420"/>
          </a:xfrm>
          <a:prstGeom prst="rect">
            <a:avLst/>
          </a:prstGeom>
        </p:spPr>
      </p:pic>
      <p:sp>
        <p:nvSpPr>
          <p:cNvPr id="16" name="文本框 15"/>
          <p:cNvSpPr txBox="1"/>
          <p:nvPr/>
        </p:nvSpPr>
        <p:spPr>
          <a:xfrm>
            <a:off x="274320" y="273685"/>
            <a:ext cx="5342890"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How to Bind Curtain Controller on App</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p:cNvSpPr txBox="1"/>
          <p:nvPr/>
        </p:nvSpPr>
        <p:spPr>
          <a:xfrm>
            <a:off x="284480" y="811530"/>
            <a:ext cx="2076450" cy="368300"/>
          </a:xfrm>
          <a:prstGeom prst="rect">
            <a:avLst/>
          </a:prstGeom>
          <a:noFill/>
        </p:spPr>
        <p:txBody>
          <a:bodyPr wrap="square" rtlCol="0" anchor="t">
            <a:spAutoFit/>
          </a:bodyPr>
          <a:lstStyle/>
          <a:p>
            <a:pPr fontAlgn="auto">
              <a:lnSpc>
                <a:spcPct val="100000"/>
              </a:lnSpc>
            </a:pPr>
            <a:r>
              <a:rPr lang="en-US" altLang="zh-CN" sz="900">
                <a:latin typeface="Calibri" panose="020F0502020204030204" pitchFamily="34" charset="0"/>
                <a:cs typeface="Calibri" panose="020F0502020204030204" pitchFamily="34" charset="0"/>
                <a:sym typeface="+mn-ea"/>
              </a:rPr>
              <a:t>O</a:t>
            </a:r>
            <a:r>
              <a:rPr lang="zh-CN" altLang="en-US" sz="900">
                <a:latin typeface="Calibri" panose="020F0502020204030204" pitchFamily="34" charset="0"/>
                <a:cs typeface="Calibri" panose="020F0502020204030204" pitchFamily="34" charset="0"/>
                <a:sym typeface="+mn-ea"/>
              </a:rPr>
              <a:t>pen the app, enter “</a:t>
            </a:r>
            <a:r>
              <a:rPr lang="en-US" altLang="zh-CN" sz="900">
                <a:latin typeface="Calibri" panose="020F0502020204030204" pitchFamily="34" charset="0"/>
                <a:cs typeface="Calibri" panose="020F0502020204030204" pitchFamily="34" charset="0"/>
                <a:sym typeface="+mn-ea"/>
              </a:rPr>
              <a:t>Add </a:t>
            </a:r>
            <a:r>
              <a:rPr lang="zh-CN" altLang="en-US" sz="900">
                <a:latin typeface="Calibri" panose="020F0502020204030204" pitchFamily="34" charset="0"/>
                <a:cs typeface="Calibri" panose="020F0502020204030204" pitchFamily="34" charset="0"/>
                <a:sym typeface="+mn-ea"/>
              </a:rPr>
              <a:t>Accessory” and </a:t>
            </a:r>
            <a:r>
              <a:rPr lang="en-US" altLang="zh-CN" sz="900">
                <a:latin typeface="Calibri" panose="020F0502020204030204" pitchFamily="34" charset="0"/>
                <a:cs typeface="Calibri" panose="020F0502020204030204" pitchFamily="34" charset="0"/>
                <a:sym typeface="+mn-ea"/>
              </a:rPr>
              <a:t>s</a:t>
            </a:r>
            <a:r>
              <a:rPr lang="zh-CN" altLang="en-US" sz="900">
                <a:latin typeface="Calibri" panose="020F0502020204030204" pitchFamily="34" charset="0"/>
                <a:cs typeface="Calibri" panose="020F0502020204030204" pitchFamily="34" charset="0"/>
                <a:sym typeface="+mn-ea"/>
              </a:rPr>
              <a:t>elect “</a:t>
            </a:r>
            <a:r>
              <a:rPr lang="en-US" altLang="zh-CN" sz="900">
                <a:latin typeface="Calibri" panose="020F0502020204030204" pitchFamily="34" charset="0"/>
                <a:cs typeface="Calibri" panose="020F0502020204030204" pitchFamily="34" charset="0"/>
                <a:sym typeface="+mn-ea"/>
              </a:rPr>
              <a:t>Curtain controller</a:t>
            </a:r>
            <a:r>
              <a:rPr lang="zh-CN" altLang="en-US" sz="900">
                <a:latin typeface="Calibri" panose="020F0502020204030204" pitchFamily="34" charset="0"/>
                <a:cs typeface="Calibri" panose="020F0502020204030204" pitchFamily="34" charset="0"/>
                <a:sym typeface="+mn-ea"/>
              </a:rPr>
              <a:t>” </a:t>
            </a:r>
            <a:r>
              <a:rPr lang="en-US" altLang="zh-CN" sz="900">
                <a:latin typeface="Calibri" panose="020F0502020204030204" pitchFamily="34" charset="0"/>
                <a:cs typeface="Calibri" panose="020F0502020204030204" pitchFamily="34" charset="0"/>
                <a:sym typeface="+mn-ea"/>
              </a:rPr>
              <a:t>.</a:t>
            </a:r>
            <a:endParaRPr lang="en-US" altLang="zh-CN" sz="900">
              <a:latin typeface="Calibri" panose="020F0502020204030204" pitchFamily="34" charset="0"/>
              <a:cs typeface="Calibri" panose="020F0502020204030204" pitchFamily="34" charset="0"/>
              <a:sym typeface="+mn-ea"/>
            </a:endParaRPr>
          </a:p>
        </p:txBody>
      </p:sp>
      <p:sp>
        <p:nvSpPr>
          <p:cNvPr id="9" name="文本框 8"/>
          <p:cNvSpPr txBox="1"/>
          <p:nvPr/>
        </p:nvSpPr>
        <p:spPr>
          <a:xfrm>
            <a:off x="4655185" y="811530"/>
            <a:ext cx="1980565" cy="368300"/>
          </a:xfrm>
          <a:prstGeom prst="rect">
            <a:avLst/>
          </a:prstGeom>
          <a:noFill/>
        </p:spPr>
        <p:txBody>
          <a:bodyPr wrap="square" rtlCol="0" anchor="t">
            <a:spAutoFit/>
          </a:bodyPr>
          <a:lstStyle/>
          <a:p>
            <a:pPr fontAlgn="auto">
              <a:lnSpc>
                <a:spcPct val="100000"/>
              </a:lnSpc>
            </a:pPr>
            <a:r>
              <a:rPr lang="zh-CN" altLang="en-US" sz="900">
                <a:sym typeface="+mn-ea"/>
              </a:rPr>
              <a:t>Press and hold the reset button for </a:t>
            </a:r>
            <a:r>
              <a:rPr lang="en-US" altLang="zh-CN" sz="900">
                <a:sym typeface="+mn-ea"/>
              </a:rPr>
              <a:t>more than 5</a:t>
            </a:r>
            <a:r>
              <a:rPr lang="zh-CN" altLang="en-US" sz="900">
                <a:sym typeface="+mn-ea"/>
              </a:rPr>
              <a:t>s</a:t>
            </a:r>
            <a:r>
              <a:rPr lang="en-US" altLang="zh-CN" sz="900">
                <a:sym typeface="+mn-ea"/>
              </a:rPr>
              <a:t>, until the blue light is on.</a:t>
            </a:r>
            <a:endParaRPr lang="en-US" altLang="zh-CN" sz="900">
              <a:latin typeface="Calibri" panose="020F0502020204030204" pitchFamily="34" charset="0"/>
              <a:cs typeface="Calibri" panose="020F0502020204030204" pitchFamily="34" charset="0"/>
              <a:sym typeface="+mn-ea"/>
            </a:endParaRPr>
          </a:p>
        </p:txBody>
      </p:sp>
      <p:sp>
        <p:nvSpPr>
          <p:cNvPr id="11" name="文本框 10"/>
          <p:cNvSpPr txBox="1"/>
          <p:nvPr/>
        </p:nvSpPr>
        <p:spPr>
          <a:xfrm>
            <a:off x="6835140" y="811530"/>
            <a:ext cx="1975485" cy="368300"/>
          </a:xfrm>
          <a:prstGeom prst="rect">
            <a:avLst/>
          </a:prstGeom>
          <a:noFill/>
        </p:spPr>
        <p:txBody>
          <a:bodyPr wrap="square" rtlCol="0" anchor="t">
            <a:spAutoFit/>
          </a:bodyPr>
          <a:lstStyle/>
          <a:p>
            <a:pPr fontAlgn="auto">
              <a:lnSpc>
                <a:spcPct val="100000"/>
              </a:lnSpc>
            </a:pPr>
            <a:r>
              <a:rPr lang="en-US" sz="900">
                <a:sym typeface="+mn-ea"/>
              </a:rPr>
              <a:t>Click “Done” to complete the device binding.</a:t>
            </a:r>
            <a:endParaRPr lang="en-US" sz="900">
              <a:latin typeface="Calibri" panose="020F0502020204030204" pitchFamily="34" charset="0"/>
              <a:cs typeface="Calibri" panose="020F0502020204030204" pitchFamily="34" charset="0"/>
              <a:sym typeface="+mn-ea"/>
            </a:endParaRPr>
          </a:p>
        </p:txBody>
      </p:sp>
      <p:pic>
        <p:nvPicPr>
          <p:cNvPr id="4" name="图片 3" descr="微信图片_202201201143031"/>
          <p:cNvPicPr>
            <a:picLocks noChangeAspect="1"/>
          </p:cNvPicPr>
          <p:nvPr/>
        </p:nvPicPr>
        <p:blipFill>
          <a:blip r:embed="rId4"/>
          <a:stretch>
            <a:fillRect/>
          </a:stretch>
        </p:blipFill>
        <p:spPr>
          <a:xfrm>
            <a:off x="2590165" y="1330325"/>
            <a:ext cx="1680845" cy="2991485"/>
          </a:xfrm>
          <a:prstGeom prst="rect">
            <a:avLst/>
          </a:prstGeom>
        </p:spPr>
      </p:pic>
      <p:sp>
        <p:nvSpPr>
          <p:cNvPr id="3" name="矩形 2"/>
          <p:cNvSpPr/>
          <p:nvPr/>
        </p:nvSpPr>
        <p:spPr>
          <a:xfrm>
            <a:off x="412750" y="2999740"/>
            <a:ext cx="360680" cy="2095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51535" y="2242185"/>
            <a:ext cx="557530" cy="66357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12495" y="1430020"/>
            <a:ext cx="639445" cy="2025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58290" y="1393825"/>
            <a:ext cx="260350" cy="275590"/>
          </a:xfrm>
          <a:prstGeom prst="rect">
            <a:avLst/>
          </a:prstGeom>
          <a:noFill/>
        </p:spPr>
        <p:txBody>
          <a:bodyPr wrap="square" rtlCol="0">
            <a:spAutoFit/>
          </a:bodyPr>
          <a:lstStyle/>
          <a:p>
            <a:r>
              <a:rPr lang="en-US" altLang="zh-CN" sz="1200" b="1">
                <a:solidFill>
                  <a:srgbClr val="FF0000"/>
                </a:solidFill>
              </a:rPr>
              <a:t>1</a:t>
            </a:r>
            <a:endParaRPr lang="en-US" altLang="zh-CN" sz="1200" b="1">
              <a:solidFill>
                <a:srgbClr val="FF0000"/>
              </a:solidFill>
            </a:endParaRPr>
          </a:p>
        </p:txBody>
      </p:sp>
      <p:sp>
        <p:nvSpPr>
          <p:cNvPr id="15" name="文本框 14"/>
          <p:cNvSpPr txBox="1"/>
          <p:nvPr/>
        </p:nvSpPr>
        <p:spPr>
          <a:xfrm>
            <a:off x="773430" y="3001645"/>
            <a:ext cx="260350" cy="275590"/>
          </a:xfrm>
          <a:prstGeom prst="rect">
            <a:avLst/>
          </a:prstGeom>
          <a:noFill/>
        </p:spPr>
        <p:txBody>
          <a:bodyPr wrap="none" rtlCol="0">
            <a:spAutoFit/>
          </a:bodyPr>
          <a:lstStyle/>
          <a:p>
            <a:r>
              <a:rPr lang="en-US" altLang="zh-CN" sz="1200" b="1">
                <a:solidFill>
                  <a:srgbClr val="FF0000"/>
                </a:solidFill>
              </a:rPr>
              <a:t>2</a:t>
            </a:r>
            <a:endParaRPr lang="en-US" altLang="zh-CN" sz="1200" b="1">
              <a:solidFill>
                <a:srgbClr val="FF0000"/>
              </a:solidFill>
            </a:endParaRPr>
          </a:p>
        </p:txBody>
      </p:sp>
      <p:sp>
        <p:nvSpPr>
          <p:cNvPr id="17" name="文本框 16"/>
          <p:cNvSpPr txBox="1"/>
          <p:nvPr/>
        </p:nvSpPr>
        <p:spPr>
          <a:xfrm>
            <a:off x="1376680" y="2434590"/>
            <a:ext cx="260350" cy="275590"/>
          </a:xfrm>
          <a:prstGeom prst="rect">
            <a:avLst/>
          </a:prstGeom>
          <a:noFill/>
        </p:spPr>
        <p:txBody>
          <a:bodyPr wrap="none" rtlCol="0">
            <a:spAutoFit/>
          </a:bodyPr>
          <a:lstStyle/>
          <a:p>
            <a:r>
              <a:rPr lang="en-US" altLang="zh-CN" sz="1200" b="1">
                <a:solidFill>
                  <a:srgbClr val="FF0000"/>
                </a:solidFill>
              </a:rPr>
              <a:t>3</a:t>
            </a:r>
            <a:endParaRPr lang="en-US" altLang="zh-CN" sz="1200" b="1">
              <a:solidFill>
                <a:srgbClr val="FF0000"/>
              </a:solidFill>
            </a:endParaRPr>
          </a:p>
        </p:txBody>
      </p:sp>
      <p:sp>
        <p:nvSpPr>
          <p:cNvPr id="18" name="矩形 17"/>
          <p:cNvSpPr/>
          <p:nvPr/>
        </p:nvSpPr>
        <p:spPr>
          <a:xfrm>
            <a:off x="2639695" y="1811020"/>
            <a:ext cx="1043940" cy="88773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666490" y="2258060"/>
            <a:ext cx="260350" cy="275590"/>
          </a:xfrm>
          <a:prstGeom prst="rect">
            <a:avLst/>
          </a:prstGeom>
          <a:noFill/>
        </p:spPr>
        <p:txBody>
          <a:bodyPr wrap="none" rtlCol="0">
            <a:spAutoFit/>
          </a:bodyPr>
          <a:lstStyle/>
          <a:p>
            <a:r>
              <a:rPr lang="en-US" altLang="zh-CN" sz="1200" b="1">
                <a:solidFill>
                  <a:srgbClr val="FF0000"/>
                </a:solidFill>
              </a:rPr>
              <a:t>4</a:t>
            </a:r>
            <a:endParaRPr lang="en-US" altLang="zh-CN" sz="1200" b="1">
              <a:solidFill>
                <a:srgbClr val="FF0000"/>
              </a:solidFill>
            </a:endParaRPr>
          </a:p>
        </p:txBody>
      </p:sp>
      <p:sp>
        <p:nvSpPr>
          <p:cNvPr id="20" name="文本框 19"/>
          <p:cNvSpPr txBox="1"/>
          <p:nvPr/>
        </p:nvSpPr>
        <p:spPr>
          <a:xfrm>
            <a:off x="5426710" y="2324100"/>
            <a:ext cx="260350" cy="275590"/>
          </a:xfrm>
          <a:prstGeom prst="rect">
            <a:avLst/>
          </a:prstGeom>
          <a:noFill/>
        </p:spPr>
        <p:txBody>
          <a:bodyPr wrap="none" rtlCol="0">
            <a:spAutoFit/>
          </a:bodyPr>
          <a:lstStyle/>
          <a:p>
            <a:r>
              <a:rPr lang="en-US" altLang="zh-CN" sz="1200" b="1">
                <a:solidFill>
                  <a:srgbClr val="FF0000"/>
                </a:solidFill>
              </a:rPr>
              <a:t>5</a:t>
            </a:r>
            <a:endParaRPr lang="en-US" altLang="zh-CN" sz="1200" b="1">
              <a:solidFill>
                <a:srgbClr val="FF0000"/>
              </a:solidFill>
            </a:endParaRPr>
          </a:p>
        </p:txBody>
      </p:sp>
      <p:sp>
        <p:nvSpPr>
          <p:cNvPr id="21" name="矩形 20"/>
          <p:cNvSpPr/>
          <p:nvPr/>
        </p:nvSpPr>
        <p:spPr>
          <a:xfrm>
            <a:off x="8295005" y="1430655"/>
            <a:ext cx="334010" cy="16573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8096885" y="1360170"/>
            <a:ext cx="260350" cy="275590"/>
          </a:xfrm>
          <a:prstGeom prst="rect">
            <a:avLst/>
          </a:prstGeom>
          <a:noFill/>
        </p:spPr>
        <p:txBody>
          <a:bodyPr wrap="none" rtlCol="0">
            <a:spAutoFit/>
          </a:bodyPr>
          <a:lstStyle/>
          <a:p>
            <a:r>
              <a:rPr lang="en-US" altLang="zh-CN" sz="1200" b="1">
                <a:solidFill>
                  <a:srgbClr val="FF0000"/>
                </a:solidFill>
              </a:rPr>
              <a:t>6</a:t>
            </a:r>
            <a:endParaRPr lang="en-US" altLang="zh-CN" sz="1200" b="1">
              <a:solidFill>
                <a:srgbClr val="FF0000"/>
              </a:solidFill>
            </a:endParaRPr>
          </a:p>
        </p:txBody>
      </p:sp>
      <p:sp>
        <p:nvSpPr>
          <p:cNvPr id="23" name="文本框 22"/>
          <p:cNvSpPr txBox="1"/>
          <p:nvPr/>
        </p:nvSpPr>
        <p:spPr>
          <a:xfrm>
            <a:off x="2510790" y="811530"/>
            <a:ext cx="1812925" cy="50673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Choose a Hub. Please complete the hub binding before selecting a hub here.</a:t>
            </a:r>
            <a:endParaRPr lang="en-US" sz="900">
              <a:latin typeface="Calibri" panose="020F0502020204030204" pitchFamily="34" charset="0"/>
              <a:cs typeface="Calibri" panose="020F0502020204030204" pitchFamily="34" charset="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2204131007233"/>
          <p:cNvPicPr>
            <a:picLocks noChangeAspect="1"/>
          </p:cNvPicPr>
          <p:nvPr/>
        </p:nvPicPr>
        <p:blipFill>
          <a:blip r:embed="rId1"/>
          <a:stretch>
            <a:fillRect/>
          </a:stretch>
        </p:blipFill>
        <p:spPr>
          <a:xfrm>
            <a:off x="6905625" y="1224280"/>
            <a:ext cx="1689735" cy="3007360"/>
          </a:xfrm>
          <a:prstGeom prst="rect">
            <a:avLst/>
          </a:prstGeom>
        </p:spPr>
      </p:pic>
      <p:pic>
        <p:nvPicPr>
          <p:cNvPr id="26" name="图片 25" descr="微信图片_202204131007232"/>
          <p:cNvPicPr>
            <a:picLocks noChangeAspect="1"/>
          </p:cNvPicPr>
          <p:nvPr/>
        </p:nvPicPr>
        <p:blipFill>
          <a:blip r:embed="rId2"/>
          <a:stretch>
            <a:fillRect/>
          </a:stretch>
        </p:blipFill>
        <p:spPr>
          <a:xfrm>
            <a:off x="4668520" y="1224280"/>
            <a:ext cx="1702435" cy="3032125"/>
          </a:xfrm>
          <a:prstGeom prst="rect">
            <a:avLst/>
          </a:prstGeom>
        </p:spPr>
      </p:pic>
      <p:pic>
        <p:nvPicPr>
          <p:cNvPr id="4" name="图片 3" descr="微信图片_202204131007231"/>
          <p:cNvPicPr>
            <a:picLocks noChangeAspect="1"/>
          </p:cNvPicPr>
          <p:nvPr/>
        </p:nvPicPr>
        <p:blipFill>
          <a:blip r:embed="rId3"/>
          <a:stretch>
            <a:fillRect/>
          </a:stretch>
        </p:blipFill>
        <p:spPr>
          <a:xfrm>
            <a:off x="2527935" y="1227455"/>
            <a:ext cx="1722755" cy="3065145"/>
          </a:xfrm>
          <a:prstGeom prst="rect">
            <a:avLst/>
          </a:prstGeom>
        </p:spPr>
      </p:pic>
      <p:pic>
        <p:nvPicPr>
          <p:cNvPr id="3" name="图片 2" descr="微信图片_20220413100723"/>
          <p:cNvPicPr>
            <a:picLocks noChangeAspect="1"/>
          </p:cNvPicPr>
          <p:nvPr/>
        </p:nvPicPr>
        <p:blipFill>
          <a:blip r:embed="rId4"/>
          <a:stretch>
            <a:fillRect/>
          </a:stretch>
        </p:blipFill>
        <p:spPr>
          <a:xfrm>
            <a:off x="397510" y="1221740"/>
            <a:ext cx="1712595" cy="3048000"/>
          </a:xfrm>
          <a:prstGeom prst="rect">
            <a:avLst/>
          </a:prstGeom>
        </p:spPr>
      </p:pic>
      <p:sp>
        <p:nvSpPr>
          <p:cNvPr id="16" name="文本框 15"/>
          <p:cNvSpPr txBox="1"/>
          <p:nvPr/>
        </p:nvSpPr>
        <p:spPr>
          <a:xfrm>
            <a:off x="274320" y="273685"/>
            <a:ext cx="5807710"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How to Rename the Device</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5" name="矩形 4"/>
          <p:cNvSpPr/>
          <p:nvPr/>
        </p:nvSpPr>
        <p:spPr>
          <a:xfrm>
            <a:off x="5387975" y="1573530"/>
            <a:ext cx="852805" cy="26416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149465" y="2072640"/>
            <a:ext cx="783590" cy="2349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879715" y="2383790"/>
            <a:ext cx="284480" cy="114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426210" y="2396490"/>
            <a:ext cx="260350" cy="275590"/>
          </a:xfrm>
          <a:prstGeom prst="rect">
            <a:avLst/>
          </a:prstGeom>
          <a:noFill/>
        </p:spPr>
        <p:txBody>
          <a:bodyPr wrap="none" rtlCol="0">
            <a:spAutoFit/>
          </a:bodyPr>
          <a:lstStyle/>
          <a:p>
            <a:r>
              <a:rPr lang="en-US" altLang="zh-CN" sz="1200" b="1">
                <a:solidFill>
                  <a:srgbClr val="FF0000"/>
                </a:solidFill>
              </a:rPr>
              <a:t>2</a:t>
            </a:r>
            <a:endParaRPr lang="en-US" altLang="zh-CN" sz="1200" b="1">
              <a:solidFill>
                <a:srgbClr val="FF0000"/>
              </a:solidFill>
            </a:endParaRPr>
          </a:p>
        </p:txBody>
      </p:sp>
      <p:sp>
        <p:nvSpPr>
          <p:cNvPr id="11" name="文本框 10"/>
          <p:cNvSpPr txBox="1"/>
          <p:nvPr/>
        </p:nvSpPr>
        <p:spPr>
          <a:xfrm>
            <a:off x="3740150" y="1268730"/>
            <a:ext cx="260350" cy="275590"/>
          </a:xfrm>
          <a:prstGeom prst="rect">
            <a:avLst/>
          </a:prstGeom>
          <a:noFill/>
        </p:spPr>
        <p:txBody>
          <a:bodyPr wrap="none" rtlCol="0">
            <a:spAutoFit/>
          </a:bodyPr>
          <a:lstStyle/>
          <a:p>
            <a:r>
              <a:rPr lang="en-US" altLang="zh-CN" sz="1200" b="1">
                <a:solidFill>
                  <a:srgbClr val="FF0000"/>
                </a:solidFill>
              </a:rPr>
              <a:t>3</a:t>
            </a:r>
            <a:endParaRPr lang="en-US" altLang="zh-CN" sz="1200" b="1">
              <a:solidFill>
                <a:srgbClr val="FF0000"/>
              </a:solidFill>
            </a:endParaRPr>
          </a:p>
        </p:txBody>
      </p:sp>
      <p:sp>
        <p:nvSpPr>
          <p:cNvPr id="12" name="矩形 11"/>
          <p:cNvSpPr/>
          <p:nvPr/>
        </p:nvSpPr>
        <p:spPr>
          <a:xfrm>
            <a:off x="397510" y="2383790"/>
            <a:ext cx="1065530" cy="27686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75970" y="3753485"/>
            <a:ext cx="260350" cy="275590"/>
          </a:xfrm>
          <a:prstGeom prst="rect">
            <a:avLst/>
          </a:prstGeom>
          <a:noFill/>
        </p:spPr>
        <p:txBody>
          <a:bodyPr wrap="none" rtlCol="0">
            <a:spAutoFit/>
          </a:bodyPr>
          <a:lstStyle/>
          <a:p>
            <a:r>
              <a:rPr lang="en-US" altLang="zh-CN" sz="1200" b="1">
                <a:solidFill>
                  <a:srgbClr val="FF0000"/>
                </a:solidFill>
              </a:rPr>
              <a:t>1</a:t>
            </a:r>
            <a:endParaRPr lang="en-US" altLang="zh-CN" sz="1200" b="1">
              <a:solidFill>
                <a:srgbClr val="FF0000"/>
              </a:solidFill>
            </a:endParaRPr>
          </a:p>
        </p:txBody>
      </p:sp>
      <p:sp>
        <p:nvSpPr>
          <p:cNvPr id="14" name="文本框 13"/>
          <p:cNvSpPr txBox="1"/>
          <p:nvPr/>
        </p:nvSpPr>
        <p:spPr>
          <a:xfrm>
            <a:off x="6187440" y="1562100"/>
            <a:ext cx="260350" cy="275590"/>
          </a:xfrm>
          <a:prstGeom prst="rect">
            <a:avLst/>
          </a:prstGeom>
          <a:noFill/>
        </p:spPr>
        <p:txBody>
          <a:bodyPr wrap="none" rtlCol="0">
            <a:spAutoFit/>
          </a:bodyPr>
          <a:lstStyle/>
          <a:p>
            <a:r>
              <a:rPr lang="en-US" altLang="zh-CN" sz="1200" b="1">
                <a:solidFill>
                  <a:srgbClr val="FF0000"/>
                </a:solidFill>
              </a:rPr>
              <a:t>4</a:t>
            </a:r>
            <a:endParaRPr lang="en-US" altLang="zh-CN" sz="1200" b="1">
              <a:solidFill>
                <a:srgbClr val="FF0000"/>
              </a:solidFill>
            </a:endParaRPr>
          </a:p>
        </p:txBody>
      </p:sp>
      <p:sp>
        <p:nvSpPr>
          <p:cNvPr id="15" name="文本框 14"/>
          <p:cNvSpPr txBox="1"/>
          <p:nvPr/>
        </p:nvSpPr>
        <p:spPr>
          <a:xfrm>
            <a:off x="298450" y="754380"/>
            <a:ext cx="2076450" cy="368300"/>
          </a:xfrm>
          <a:prstGeom prst="rect">
            <a:avLst/>
          </a:prstGeom>
          <a:noFill/>
        </p:spPr>
        <p:txBody>
          <a:bodyPr wrap="square" rtlCol="0" anchor="t">
            <a:spAutoFit/>
          </a:bodyPr>
          <a:lstStyle/>
          <a:p>
            <a:pPr fontAlgn="auto">
              <a:lnSpc>
                <a:spcPct val="100000"/>
              </a:lnSpc>
            </a:pPr>
            <a:r>
              <a:rPr lang="en-US" altLang="zh-CN" sz="900">
                <a:latin typeface="Calibri" panose="020F0502020204030204" pitchFamily="34" charset="0"/>
                <a:cs typeface="Calibri" panose="020F0502020204030204" pitchFamily="34" charset="0"/>
                <a:sym typeface="+mn-ea"/>
              </a:rPr>
              <a:t>O</a:t>
            </a:r>
            <a:r>
              <a:rPr lang="zh-CN" altLang="en-US" sz="900">
                <a:latin typeface="Calibri" panose="020F0502020204030204" pitchFamily="34" charset="0"/>
                <a:cs typeface="Calibri" panose="020F0502020204030204" pitchFamily="34" charset="0"/>
                <a:sym typeface="+mn-ea"/>
              </a:rPr>
              <a:t>pen the app, enter “Accessor</a:t>
            </a:r>
            <a:r>
              <a:rPr lang="en-US" altLang="zh-CN" sz="900">
                <a:latin typeface="Calibri" panose="020F0502020204030204" pitchFamily="34" charset="0"/>
                <a:cs typeface="Calibri" panose="020F0502020204030204" pitchFamily="34" charset="0"/>
                <a:sym typeface="+mn-ea"/>
              </a:rPr>
              <a:t>ies</a:t>
            </a:r>
            <a:r>
              <a:rPr lang="zh-CN" altLang="en-US" sz="900">
                <a:latin typeface="Calibri" panose="020F0502020204030204" pitchFamily="34" charset="0"/>
                <a:cs typeface="Calibri" panose="020F0502020204030204" pitchFamily="34" charset="0"/>
                <a:sym typeface="+mn-ea"/>
              </a:rPr>
              <a:t>” and </a:t>
            </a:r>
            <a:r>
              <a:rPr lang="en-US" altLang="zh-CN" sz="900">
                <a:latin typeface="Calibri" panose="020F0502020204030204" pitchFamily="34" charset="0"/>
                <a:cs typeface="Calibri" panose="020F0502020204030204" pitchFamily="34" charset="0"/>
                <a:sym typeface="+mn-ea"/>
              </a:rPr>
              <a:t>s</a:t>
            </a:r>
            <a:r>
              <a:rPr lang="zh-CN" altLang="en-US" sz="900">
                <a:latin typeface="Calibri" panose="020F0502020204030204" pitchFamily="34" charset="0"/>
                <a:cs typeface="Calibri" panose="020F0502020204030204" pitchFamily="34" charset="0"/>
                <a:sym typeface="+mn-ea"/>
              </a:rPr>
              <a:t>elect “</a:t>
            </a:r>
            <a:r>
              <a:rPr lang="en-US" altLang="zh-CN" sz="900">
                <a:latin typeface="Calibri" panose="020F0502020204030204" pitchFamily="34" charset="0"/>
                <a:cs typeface="Calibri" panose="020F0502020204030204" pitchFamily="34" charset="0"/>
                <a:sym typeface="+mn-ea"/>
              </a:rPr>
              <a:t>Curtain controller</a:t>
            </a:r>
            <a:r>
              <a:rPr lang="zh-CN" altLang="en-US" sz="900">
                <a:latin typeface="Calibri" panose="020F0502020204030204" pitchFamily="34" charset="0"/>
                <a:cs typeface="Calibri" panose="020F0502020204030204" pitchFamily="34" charset="0"/>
                <a:sym typeface="+mn-ea"/>
              </a:rPr>
              <a:t>” </a:t>
            </a:r>
            <a:r>
              <a:rPr lang="en-US" altLang="zh-CN" sz="900">
                <a:latin typeface="Calibri" panose="020F0502020204030204" pitchFamily="34" charset="0"/>
                <a:cs typeface="Calibri" panose="020F0502020204030204" pitchFamily="34" charset="0"/>
                <a:sym typeface="+mn-ea"/>
              </a:rPr>
              <a:t>.</a:t>
            </a:r>
            <a:endParaRPr lang="en-US" altLang="zh-CN" sz="900">
              <a:latin typeface="Calibri" panose="020F0502020204030204" pitchFamily="34" charset="0"/>
              <a:cs typeface="Calibri" panose="020F0502020204030204" pitchFamily="34" charset="0"/>
              <a:sym typeface="+mn-ea"/>
            </a:endParaRPr>
          </a:p>
        </p:txBody>
      </p:sp>
      <p:sp>
        <p:nvSpPr>
          <p:cNvPr id="17" name="文本框 16"/>
          <p:cNvSpPr txBox="1"/>
          <p:nvPr/>
        </p:nvSpPr>
        <p:spPr>
          <a:xfrm>
            <a:off x="2527935" y="754380"/>
            <a:ext cx="2076450" cy="229870"/>
          </a:xfrm>
          <a:prstGeom prst="rect">
            <a:avLst/>
          </a:prstGeom>
          <a:noFill/>
        </p:spPr>
        <p:txBody>
          <a:bodyPr wrap="square" rtlCol="0" anchor="t">
            <a:spAutoFit/>
          </a:bodyPr>
          <a:lstStyle/>
          <a:p>
            <a:pPr fontAlgn="auto">
              <a:lnSpc>
                <a:spcPct val="100000"/>
              </a:lnSpc>
            </a:pPr>
            <a:r>
              <a:rPr lang="en-US" altLang="zh-CN" sz="900">
                <a:latin typeface="Calibri" panose="020F0502020204030204" pitchFamily="34" charset="0"/>
                <a:cs typeface="Calibri" panose="020F0502020204030204" pitchFamily="34" charset="0"/>
                <a:sym typeface="+mn-ea"/>
              </a:rPr>
              <a:t>Click “...”</a:t>
            </a:r>
            <a:r>
              <a:rPr lang="zh-CN" altLang="en-US" sz="900">
                <a:latin typeface="Calibri" panose="020F0502020204030204" pitchFamily="34" charset="0"/>
                <a:cs typeface="Calibri" panose="020F0502020204030204" pitchFamily="34" charset="0"/>
                <a:sym typeface="+mn-ea"/>
              </a:rPr>
              <a:t> </a:t>
            </a:r>
            <a:r>
              <a:rPr lang="en-US" altLang="zh-CN" sz="900">
                <a:latin typeface="Calibri" panose="020F0502020204030204" pitchFamily="34" charset="0"/>
                <a:cs typeface="Calibri" panose="020F0502020204030204" pitchFamily="34" charset="0"/>
                <a:sym typeface="+mn-ea"/>
              </a:rPr>
              <a:t>.</a:t>
            </a:r>
            <a:endParaRPr lang="en-US" altLang="zh-CN" sz="900">
              <a:latin typeface="Calibri" panose="020F0502020204030204" pitchFamily="34" charset="0"/>
              <a:cs typeface="Calibri" panose="020F0502020204030204" pitchFamily="34" charset="0"/>
              <a:sym typeface="+mn-ea"/>
            </a:endParaRPr>
          </a:p>
        </p:txBody>
      </p:sp>
      <p:sp>
        <p:nvSpPr>
          <p:cNvPr id="18" name="文本框 17"/>
          <p:cNvSpPr txBox="1"/>
          <p:nvPr/>
        </p:nvSpPr>
        <p:spPr>
          <a:xfrm>
            <a:off x="6744970" y="754380"/>
            <a:ext cx="1937385" cy="229870"/>
          </a:xfrm>
          <a:prstGeom prst="rect">
            <a:avLst/>
          </a:prstGeom>
          <a:noFill/>
        </p:spPr>
        <p:txBody>
          <a:bodyPr wrap="square" rtlCol="0" anchor="t">
            <a:spAutoFit/>
          </a:bodyPr>
          <a:lstStyle/>
          <a:p>
            <a:pPr fontAlgn="auto">
              <a:lnSpc>
                <a:spcPct val="100000"/>
              </a:lnSpc>
            </a:pPr>
            <a:r>
              <a:rPr lang="en-US" altLang="zh-CN" sz="900">
                <a:latin typeface="Calibri" panose="020F0502020204030204" pitchFamily="34" charset="0"/>
                <a:cs typeface="Calibri" panose="020F0502020204030204" pitchFamily="34" charset="0"/>
                <a:sym typeface="+mn-ea"/>
              </a:rPr>
              <a:t>Input new name and click “Confirm”.</a:t>
            </a:r>
            <a:r>
              <a:rPr lang="zh-CN" altLang="en-US" sz="900">
                <a:latin typeface="Calibri" panose="020F0502020204030204" pitchFamily="34" charset="0"/>
                <a:cs typeface="Calibri" panose="020F0502020204030204" pitchFamily="34" charset="0"/>
                <a:sym typeface="+mn-ea"/>
              </a:rPr>
              <a:t> </a:t>
            </a:r>
            <a:endParaRPr lang="zh-CN" altLang="en-US" sz="900">
              <a:latin typeface="Calibri" panose="020F0502020204030204" pitchFamily="34" charset="0"/>
              <a:cs typeface="Calibri" panose="020F0502020204030204" pitchFamily="34" charset="0"/>
            </a:endParaRPr>
          </a:p>
        </p:txBody>
      </p:sp>
      <p:sp>
        <p:nvSpPr>
          <p:cNvPr id="6" name="文本框 5"/>
          <p:cNvSpPr txBox="1"/>
          <p:nvPr/>
        </p:nvSpPr>
        <p:spPr>
          <a:xfrm>
            <a:off x="310515" y="4499610"/>
            <a:ext cx="6291580" cy="229870"/>
          </a:xfrm>
          <a:prstGeom prst="rect">
            <a:avLst/>
          </a:prstGeom>
          <a:noFill/>
        </p:spPr>
        <p:txBody>
          <a:bodyPr wrap="square" rtlCol="0" anchor="t">
            <a:spAutoFit/>
          </a:bodyPr>
          <a:lstStyle/>
          <a:p>
            <a:pPr fontAlgn="auto">
              <a:lnSpc>
                <a:spcPct val="100000"/>
              </a:lnSpc>
            </a:pPr>
            <a:r>
              <a:rPr lang="en-US" altLang="zh-CN" sz="900">
                <a:latin typeface="Calibri" panose="020F0502020204030204" pitchFamily="34" charset="0"/>
                <a:cs typeface="Calibri" panose="020F0502020204030204" pitchFamily="34" charset="0"/>
                <a:sym typeface="+mn-ea"/>
              </a:rPr>
              <a:t>*Once rename the device, the new name will display at the menu of “Accessories” on App.</a:t>
            </a:r>
            <a:endParaRPr lang="en-US" altLang="zh-CN" sz="900">
              <a:latin typeface="Calibri" panose="020F0502020204030204" pitchFamily="34" charset="0"/>
              <a:cs typeface="Calibri" panose="020F0502020204030204" pitchFamily="34" charset="0"/>
              <a:sym typeface="+mn-ea"/>
            </a:endParaRPr>
          </a:p>
        </p:txBody>
      </p:sp>
      <p:sp>
        <p:nvSpPr>
          <p:cNvPr id="13" name="矩形 12"/>
          <p:cNvSpPr/>
          <p:nvPr/>
        </p:nvSpPr>
        <p:spPr>
          <a:xfrm>
            <a:off x="685165" y="4038600"/>
            <a:ext cx="441325" cy="2349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7672705" y="2295525"/>
            <a:ext cx="260350" cy="275590"/>
          </a:xfrm>
          <a:prstGeom prst="rect">
            <a:avLst/>
          </a:prstGeom>
          <a:noFill/>
        </p:spPr>
        <p:txBody>
          <a:bodyPr wrap="none" rtlCol="0">
            <a:spAutoFit/>
          </a:bodyPr>
          <a:lstStyle/>
          <a:p>
            <a:r>
              <a:rPr lang="en-US" altLang="zh-CN" sz="1200" b="1">
                <a:solidFill>
                  <a:srgbClr val="FF0000"/>
                </a:solidFill>
              </a:rPr>
              <a:t>5</a:t>
            </a:r>
            <a:endParaRPr lang="en-US" altLang="zh-CN" sz="1200" b="1">
              <a:solidFill>
                <a:srgbClr val="FF0000"/>
              </a:solidFill>
            </a:endParaRPr>
          </a:p>
        </p:txBody>
      </p:sp>
      <p:sp>
        <p:nvSpPr>
          <p:cNvPr id="24" name="矩形 23"/>
          <p:cNvSpPr/>
          <p:nvPr/>
        </p:nvSpPr>
        <p:spPr>
          <a:xfrm>
            <a:off x="3972560" y="1340485"/>
            <a:ext cx="246380" cy="1314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4668520" y="754380"/>
            <a:ext cx="1518285" cy="229870"/>
          </a:xfrm>
          <a:prstGeom prst="rect">
            <a:avLst/>
          </a:prstGeom>
          <a:noFill/>
        </p:spPr>
        <p:txBody>
          <a:bodyPr wrap="square" rtlCol="0" anchor="t">
            <a:spAutoFit/>
          </a:bodyPr>
          <a:lstStyle/>
          <a:p>
            <a:pPr fontAlgn="auto">
              <a:lnSpc>
                <a:spcPct val="100000"/>
              </a:lnSpc>
            </a:pPr>
            <a:r>
              <a:rPr lang="en-US" altLang="zh-CN" sz="900">
                <a:latin typeface="Calibri" panose="020F0502020204030204" pitchFamily="34" charset="0"/>
                <a:cs typeface="Calibri" panose="020F0502020204030204" pitchFamily="34" charset="0"/>
                <a:sym typeface="+mn-ea"/>
              </a:rPr>
              <a:t>Click “Accessory Name”</a:t>
            </a:r>
            <a:r>
              <a:rPr lang="zh-CN" altLang="en-US" sz="900">
                <a:latin typeface="Calibri" panose="020F0502020204030204" pitchFamily="34" charset="0"/>
                <a:cs typeface="Calibri" panose="020F0502020204030204" pitchFamily="34" charset="0"/>
                <a:sym typeface="+mn-ea"/>
              </a:rPr>
              <a:t> </a:t>
            </a:r>
            <a:r>
              <a:rPr lang="en-US" altLang="zh-CN" sz="900">
                <a:latin typeface="Calibri" panose="020F0502020204030204" pitchFamily="34" charset="0"/>
                <a:cs typeface="Calibri" panose="020F0502020204030204" pitchFamily="34" charset="0"/>
                <a:sym typeface="+mn-ea"/>
              </a:rPr>
              <a:t>.</a:t>
            </a:r>
            <a:endParaRPr lang="en-US" altLang="zh-CN" sz="900">
              <a:latin typeface="Calibri" panose="020F0502020204030204" pitchFamily="34" charset="0"/>
              <a:cs typeface="Calibri" panose="020F0502020204030204" pitchFamily="34" charset="0"/>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descr="微信图片_20220413102949"/>
          <p:cNvPicPr>
            <a:picLocks noChangeAspect="1"/>
          </p:cNvPicPr>
          <p:nvPr/>
        </p:nvPicPr>
        <p:blipFill>
          <a:blip r:embed="rId1"/>
          <a:stretch>
            <a:fillRect/>
          </a:stretch>
        </p:blipFill>
        <p:spPr>
          <a:xfrm>
            <a:off x="5907405" y="1287780"/>
            <a:ext cx="1818640" cy="3235960"/>
          </a:xfrm>
          <a:prstGeom prst="rect">
            <a:avLst/>
          </a:prstGeom>
        </p:spPr>
      </p:pic>
      <p:pic>
        <p:nvPicPr>
          <p:cNvPr id="4" name="图片 3" descr="微信图片_20220413102631"/>
          <p:cNvPicPr>
            <a:picLocks noChangeAspect="1"/>
          </p:cNvPicPr>
          <p:nvPr/>
        </p:nvPicPr>
        <p:blipFill>
          <a:blip r:embed="rId2"/>
          <a:stretch>
            <a:fillRect/>
          </a:stretch>
        </p:blipFill>
        <p:spPr>
          <a:xfrm>
            <a:off x="3419475" y="1287780"/>
            <a:ext cx="1806575" cy="3216910"/>
          </a:xfrm>
          <a:prstGeom prst="rect">
            <a:avLst/>
          </a:prstGeom>
        </p:spPr>
      </p:pic>
      <p:pic>
        <p:nvPicPr>
          <p:cNvPr id="2" name="图片 1" descr="微信图片_202204131007232"/>
          <p:cNvPicPr>
            <a:picLocks noChangeAspect="1"/>
          </p:cNvPicPr>
          <p:nvPr/>
        </p:nvPicPr>
        <p:blipFill>
          <a:blip r:embed="rId3"/>
          <a:stretch>
            <a:fillRect/>
          </a:stretch>
        </p:blipFill>
        <p:spPr>
          <a:xfrm>
            <a:off x="1042670" y="1287780"/>
            <a:ext cx="1826260" cy="3254375"/>
          </a:xfrm>
          <a:prstGeom prst="rect">
            <a:avLst/>
          </a:prstGeom>
        </p:spPr>
      </p:pic>
      <p:sp>
        <p:nvSpPr>
          <p:cNvPr id="12" name="矩形 11"/>
          <p:cNvSpPr/>
          <p:nvPr/>
        </p:nvSpPr>
        <p:spPr>
          <a:xfrm>
            <a:off x="1091565" y="2524125"/>
            <a:ext cx="862330" cy="2152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610100" y="2471420"/>
            <a:ext cx="570865" cy="2152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002155" y="2494280"/>
            <a:ext cx="260350" cy="275590"/>
          </a:xfrm>
          <a:prstGeom prst="rect">
            <a:avLst/>
          </a:prstGeom>
          <a:noFill/>
        </p:spPr>
        <p:txBody>
          <a:bodyPr wrap="none" rtlCol="0">
            <a:spAutoFit/>
          </a:bodyPr>
          <a:lstStyle/>
          <a:p>
            <a:r>
              <a:rPr lang="en-US" altLang="zh-CN" sz="1200" b="1">
                <a:solidFill>
                  <a:srgbClr val="FF0000"/>
                </a:solidFill>
              </a:rPr>
              <a:t>1</a:t>
            </a:r>
            <a:endParaRPr lang="en-US" altLang="zh-CN" sz="1200" b="1">
              <a:solidFill>
                <a:srgbClr val="FF0000"/>
              </a:solidFill>
            </a:endParaRPr>
          </a:p>
        </p:txBody>
      </p:sp>
      <p:sp>
        <p:nvSpPr>
          <p:cNvPr id="9" name="文本框 8"/>
          <p:cNvSpPr txBox="1"/>
          <p:nvPr/>
        </p:nvSpPr>
        <p:spPr>
          <a:xfrm>
            <a:off x="3315335" y="710565"/>
            <a:ext cx="2249805" cy="506730"/>
          </a:xfrm>
          <a:prstGeom prst="rect">
            <a:avLst/>
          </a:prstGeom>
          <a:noFill/>
        </p:spPr>
        <p:txBody>
          <a:bodyPr wrap="square" rtlCol="0">
            <a:spAutoFit/>
          </a:bodyPr>
          <a:lstStyle/>
          <a:p>
            <a:r>
              <a:rPr lang="en-US" altLang="zh-CN" sz="900"/>
              <a:t>Enable “Add it to Favorites”.</a:t>
            </a:r>
            <a:endParaRPr lang="en-US" altLang="zh-CN" sz="900"/>
          </a:p>
          <a:p>
            <a:r>
              <a:rPr lang="en-US" altLang="zh-CN" sz="900"/>
              <a:t>Give the new name on the homepage for device as per requirement.</a:t>
            </a:r>
            <a:endParaRPr lang="en-US" altLang="zh-CN" sz="900"/>
          </a:p>
        </p:txBody>
      </p:sp>
      <p:sp>
        <p:nvSpPr>
          <p:cNvPr id="17" name="文本框 16"/>
          <p:cNvSpPr txBox="1"/>
          <p:nvPr/>
        </p:nvSpPr>
        <p:spPr>
          <a:xfrm>
            <a:off x="4335780" y="2447290"/>
            <a:ext cx="260350" cy="275590"/>
          </a:xfrm>
          <a:prstGeom prst="rect">
            <a:avLst/>
          </a:prstGeom>
          <a:noFill/>
        </p:spPr>
        <p:txBody>
          <a:bodyPr wrap="none" rtlCol="0">
            <a:spAutoFit/>
          </a:bodyPr>
          <a:lstStyle/>
          <a:p>
            <a:r>
              <a:rPr lang="en-US" altLang="zh-CN" sz="1200" b="1">
                <a:solidFill>
                  <a:srgbClr val="FF0000"/>
                </a:solidFill>
              </a:rPr>
              <a:t>2</a:t>
            </a:r>
            <a:endParaRPr lang="en-US" altLang="zh-CN" sz="1200" b="1">
              <a:solidFill>
                <a:srgbClr val="FF0000"/>
              </a:solidFill>
            </a:endParaRPr>
          </a:p>
        </p:txBody>
      </p:sp>
      <p:sp>
        <p:nvSpPr>
          <p:cNvPr id="18" name="文本框 17"/>
          <p:cNvSpPr txBox="1"/>
          <p:nvPr/>
        </p:nvSpPr>
        <p:spPr>
          <a:xfrm>
            <a:off x="274320" y="273685"/>
            <a:ext cx="7564120"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How to Add Device to “Favoriate” on Homepage</a:t>
            </a:r>
            <a:endParaRPr lang="zh-CN" altLang="en-US"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3" name="文本框 2"/>
          <p:cNvSpPr txBox="1"/>
          <p:nvPr/>
        </p:nvSpPr>
        <p:spPr>
          <a:xfrm>
            <a:off x="971550" y="710565"/>
            <a:ext cx="2030095" cy="506730"/>
          </a:xfrm>
          <a:prstGeom prst="rect">
            <a:avLst/>
          </a:prstGeom>
          <a:noFill/>
        </p:spPr>
        <p:txBody>
          <a:bodyPr wrap="square" rtlCol="0" anchor="t">
            <a:spAutoFit/>
          </a:bodyPr>
          <a:lstStyle/>
          <a:p>
            <a:pPr fontAlgn="auto">
              <a:lnSpc>
                <a:spcPct val="100000"/>
              </a:lnSpc>
            </a:pPr>
            <a:r>
              <a:rPr lang="en-US" altLang="zh-CN" sz="900">
                <a:latin typeface="Calibri" panose="020F0502020204030204" pitchFamily="34" charset="0"/>
                <a:cs typeface="Calibri" panose="020F0502020204030204" pitchFamily="34" charset="0"/>
                <a:sym typeface="+mn-ea"/>
              </a:rPr>
              <a:t>O</a:t>
            </a:r>
            <a:r>
              <a:rPr lang="zh-CN" altLang="en-US" sz="900">
                <a:latin typeface="Calibri" panose="020F0502020204030204" pitchFamily="34" charset="0"/>
                <a:cs typeface="Calibri" panose="020F0502020204030204" pitchFamily="34" charset="0"/>
                <a:sym typeface="+mn-ea"/>
              </a:rPr>
              <a:t>pen the app, enter</a:t>
            </a:r>
            <a:r>
              <a:rPr lang="en-US" altLang="zh-CN" sz="900">
                <a:latin typeface="Calibri" panose="020F0502020204030204" pitchFamily="34" charset="0"/>
                <a:cs typeface="Calibri" panose="020F0502020204030204" pitchFamily="34" charset="0"/>
                <a:sym typeface="+mn-ea"/>
              </a:rPr>
              <a:t> </a:t>
            </a:r>
            <a:r>
              <a:rPr lang="zh-CN" altLang="en-US" sz="900">
                <a:latin typeface="Calibri" panose="020F0502020204030204" pitchFamily="34" charset="0"/>
                <a:cs typeface="Calibri" panose="020F0502020204030204" pitchFamily="34" charset="0"/>
                <a:sym typeface="+mn-ea"/>
              </a:rPr>
              <a:t>“</a:t>
            </a:r>
            <a:r>
              <a:rPr lang="en-US" altLang="zh-CN" sz="900">
                <a:latin typeface="Calibri" panose="020F0502020204030204" pitchFamily="34" charset="0"/>
                <a:cs typeface="Calibri" panose="020F0502020204030204" pitchFamily="34" charset="0"/>
                <a:sym typeface="+mn-ea"/>
              </a:rPr>
              <a:t>Curtain controller</a:t>
            </a:r>
            <a:r>
              <a:rPr lang="zh-CN" altLang="en-US" sz="900">
                <a:latin typeface="Calibri" panose="020F0502020204030204" pitchFamily="34" charset="0"/>
                <a:cs typeface="Calibri" panose="020F0502020204030204" pitchFamily="34" charset="0"/>
                <a:sym typeface="+mn-ea"/>
              </a:rPr>
              <a:t>” </a:t>
            </a:r>
            <a:r>
              <a:rPr lang="en-US" altLang="zh-CN" sz="900">
                <a:latin typeface="Calibri" panose="020F0502020204030204" pitchFamily="34" charset="0"/>
                <a:cs typeface="Calibri" panose="020F0502020204030204" pitchFamily="34" charset="0"/>
                <a:sym typeface="+mn-ea"/>
              </a:rPr>
              <a:t>. Then click ”Homepage Card”.</a:t>
            </a:r>
            <a:endParaRPr lang="en-US" altLang="zh-CN" sz="900">
              <a:latin typeface="Calibri" panose="020F0502020204030204" pitchFamily="34" charset="0"/>
              <a:cs typeface="Calibri" panose="020F0502020204030204" pitchFamily="34" charset="0"/>
              <a:sym typeface="+mn-ea"/>
            </a:endParaRPr>
          </a:p>
        </p:txBody>
      </p:sp>
      <p:sp>
        <p:nvSpPr>
          <p:cNvPr id="16" name="矩形 15"/>
          <p:cNvSpPr/>
          <p:nvPr/>
        </p:nvSpPr>
        <p:spPr>
          <a:xfrm>
            <a:off x="4417060" y="2813050"/>
            <a:ext cx="749935" cy="2152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156710" y="2769870"/>
            <a:ext cx="260350" cy="275590"/>
          </a:xfrm>
          <a:prstGeom prst="rect">
            <a:avLst/>
          </a:prstGeom>
          <a:noFill/>
        </p:spPr>
        <p:txBody>
          <a:bodyPr wrap="none" rtlCol="0">
            <a:spAutoFit/>
          </a:bodyPr>
          <a:lstStyle/>
          <a:p>
            <a:r>
              <a:rPr lang="en-US" altLang="zh-CN" sz="1200" b="1">
                <a:solidFill>
                  <a:srgbClr val="FF0000"/>
                </a:solidFill>
              </a:rPr>
              <a:t>3</a:t>
            </a:r>
            <a:endParaRPr lang="en-US" altLang="zh-CN" sz="1200" b="1">
              <a:solidFill>
                <a:srgbClr val="FF0000"/>
              </a:solidFill>
            </a:endParaRPr>
          </a:p>
        </p:txBody>
      </p:sp>
      <p:sp>
        <p:nvSpPr>
          <p:cNvPr id="22" name="文本框 21"/>
          <p:cNvSpPr txBox="1"/>
          <p:nvPr/>
        </p:nvSpPr>
        <p:spPr>
          <a:xfrm>
            <a:off x="5822950" y="710565"/>
            <a:ext cx="2165350" cy="368300"/>
          </a:xfrm>
          <a:prstGeom prst="rect">
            <a:avLst/>
          </a:prstGeom>
          <a:noFill/>
        </p:spPr>
        <p:txBody>
          <a:bodyPr wrap="square" rtlCol="0">
            <a:spAutoFit/>
          </a:bodyPr>
          <a:lstStyle/>
          <a:p>
            <a:r>
              <a:rPr lang="en-US" altLang="zh-CN" sz="900"/>
              <a:t>Go to the homepage and click “Favorites”. The device will display here.</a:t>
            </a:r>
            <a:endParaRPr lang="en-US" altLang="zh-CN" sz="900"/>
          </a:p>
        </p:txBody>
      </p:sp>
      <p:sp>
        <p:nvSpPr>
          <p:cNvPr id="23" name="矩形 22"/>
          <p:cNvSpPr/>
          <p:nvPr/>
        </p:nvSpPr>
        <p:spPr>
          <a:xfrm>
            <a:off x="6010910" y="2783840"/>
            <a:ext cx="682625" cy="3898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5967095" y="2246630"/>
            <a:ext cx="367030" cy="1397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5907405" y="4331970"/>
            <a:ext cx="374015" cy="2114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845810" y="4282440"/>
            <a:ext cx="260350" cy="275590"/>
          </a:xfrm>
          <a:prstGeom prst="rect">
            <a:avLst/>
          </a:prstGeom>
          <a:noFill/>
        </p:spPr>
        <p:txBody>
          <a:bodyPr wrap="none" rtlCol="0">
            <a:spAutoFit/>
          </a:bodyPr>
          <a:lstStyle/>
          <a:p>
            <a:r>
              <a:rPr lang="en-US" altLang="zh-CN" sz="1200" b="1">
                <a:solidFill>
                  <a:srgbClr val="FF0000"/>
                </a:solidFill>
              </a:rPr>
              <a:t>4</a:t>
            </a:r>
            <a:endParaRPr lang="en-US" altLang="zh-CN" sz="1200" b="1">
              <a:solidFill>
                <a:srgbClr val="FF0000"/>
              </a:solidFill>
            </a:endParaRPr>
          </a:p>
        </p:txBody>
      </p:sp>
      <p:sp>
        <p:nvSpPr>
          <p:cNvPr id="27" name="文本框 26"/>
          <p:cNvSpPr txBox="1"/>
          <p:nvPr/>
        </p:nvSpPr>
        <p:spPr>
          <a:xfrm>
            <a:off x="5963920" y="2009140"/>
            <a:ext cx="260350" cy="275590"/>
          </a:xfrm>
          <a:prstGeom prst="rect">
            <a:avLst/>
          </a:prstGeom>
          <a:noFill/>
        </p:spPr>
        <p:txBody>
          <a:bodyPr wrap="none" rtlCol="0">
            <a:spAutoFit/>
          </a:bodyPr>
          <a:lstStyle/>
          <a:p>
            <a:r>
              <a:rPr lang="en-US" altLang="zh-CN" sz="1200" b="1">
                <a:solidFill>
                  <a:srgbClr val="FF0000"/>
                </a:solidFill>
              </a:rPr>
              <a:t>5</a:t>
            </a:r>
            <a:endParaRPr lang="en-US" altLang="zh-CN" sz="1200" b="1">
              <a:solidFill>
                <a:srgbClr val="FF0000"/>
              </a:solidFill>
            </a:endParaRPr>
          </a:p>
        </p:txBody>
      </p:sp>
      <p:sp>
        <p:nvSpPr>
          <p:cNvPr id="28" name="文本框 27"/>
          <p:cNvSpPr txBox="1"/>
          <p:nvPr/>
        </p:nvSpPr>
        <p:spPr>
          <a:xfrm>
            <a:off x="6276340" y="2548255"/>
            <a:ext cx="260350" cy="275590"/>
          </a:xfrm>
          <a:prstGeom prst="rect">
            <a:avLst/>
          </a:prstGeom>
          <a:noFill/>
        </p:spPr>
        <p:txBody>
          <a:bodyPr wrap="none" rtlCol="0">
            <a:spAutoFit/>
          </a:bodyPr>
          <a:lstStyle/>
          <a:p>
            <a:r>
              <a:rPr lang="en-US" altLang="zh-CN" sz="1200" b="1">
                <a:solidFill>
                  <a:srgbClr val="FF0000"/>
                </a:solidFill>
              </a:rPr>
              <a:t>6</a:t>
            </a:r>
            <a:endParaRPr lang="en-US" altLang="zh-CN" sz="1200" b="1">
              <a:solidFill>
                <a:srgbClr val="FF0000"/>
              </a:solidFill>
            </a:endParaRPr>
          </a:p>
        </p:txBody>
      </p:sp>
      <p:sp>
        <p:nvSpPr>
          <p:cNvPr id="6" name="文本框 5"/>
          <p:cNvSpPr txBox="1"/>
          <p:nvPr/>
        </p:nvSpPr>
        <p:spPr>
          <a:xfrm>
            <a:off x="897255" y="4583430"/>
            <a:ext cx="6291580" cy="229870"/>
          </a:xfrm>
          <a:prstGeom prst="rect">
            <a:avLst/>
          </a:prstGeom>
          <a:noFill/>
        </p:spPr>
        <p:txBody>
          <a:bodyPr wrap="square" rtlCol="0" anchor="t">
            <a:spAutoFit/>
          </a:bodyPr>
          <a:lstStyle/>
          <a:p>
            <a:pPr fontAlgn="auto">
              <a:lnSpc>
                <a:spcPct val="100000"/>
              </a:lnSpc>
            </a:pPr>
            <a:r>
              <a:rPr lang="en-US" altLang="zh-CN" sz="900">
                <a:latin typeface="Calibri" panose="020F0502020204030204" pitchFamily="34" charset="0"/>
                <a:cs typeface="Calibri" panose="020F0502020204030204" pitchFamily="34" charset="0"/>
                <a:sym typeface="+mn-ea"/>
              </a:rPr>
              <a:t>*Once give the new name at step 3, the new name will display at “Favoriate”.</a:t>
            </a:r>
            <a:endParaRPr lang="en-US" altLang="zh-CN" sz="900">
              <a:latin typeface="Calibri" panose="020F0502020204030204" pitchFamily="34" charset="0"/>
              <a:cs typeface="Calibri" panose="020F0502020204030204" pitchFamily="34" charset="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微信图片_202204131007232"/>
          <p:cNvPicPr>
            <a:picLocks noChangeAspect="1"/>
          </p:cNvPicPr>
          <p:nvPr/>
        </p:nvPicPr>
        <p:blipFill>
          <a:blip r:embed="rId1"/>
          <a:stretch>
            <a:fillRect/>
          </a:stretch>
        </p:blipFill>
        <p:spPr>
          <a:xfrm>
            <a:off x="440055" y="1290320"/>
            <a:ext cx="1826260" cy="3254375"/>
          </a:xfrm>
          <a:prstGeom prst="rect">
            <a:avLst/>
          </a:prstGeom>
        </p:spPr>
      </p:pic>
      <p:sp>
        <p:nvSpPr>
          <p:cNvPr id="6" name="文本框 5"/>
          <p:cNvSpPr txBox="1"/>
          <p:nvPr/>
        </p:nvSpPr>
        <p:spPr>
          <a:xfrm>
            <a:off x="313690" y="617220"/>
            <a:ext cx="5586095" cy="598805"/>
          </a:xfrm>
          <a:prstGeom prst="rect">
            <a:avLst/>
          </a:prstGeom>
          <a:noFill/>
        </p:spPr>
        <p:txBody>
          <a:bodyPr wrap="none" rtlCol="0">
            <a:spAutoFit/>
          </a:bodyPr>
          <a:lstStyle/>
          <a:p>
            <a:pPr algn="l"/>
            <a:r>
              <a:rPr lang="en-US" altLang="zh-CN" sz="1100" b="1"/>
              <a:t>Select the location:  </a:t>
            </a:r>
            <a:r>
              <a:rPr lang="en-US" altLang="zh-CN" sz="1100"/>
              <a:t>Step 1--Step 2;</a:t>
            </a:r>
            <a:endParaRPr lang="en-US" altLang="zh-CN" sz="1100" b="1"/>
          </a:p>
          <a:p>
            <a:pPr algn="l"/>
            <a:r>
              <a:rPr lang="en-US" altLang="zh-CN" sz="1100" b="1">
                <a:sym typeface="+mn-ea"/>
              </a:rPr>
              <a:t>Create new location: </a:t>
            </a:r>
            <a:r>
              <a:rPr lang="en-US" altLang="zh-CN" sz="1100">
                <a:sym typeface="+mn-ea"/>
              </a:rPr>
              <a:t>Step 1--Step 3--Step 4--Step 5, or you can select the name in the list here;</a:t>
            </a:r>
            <a:endParaRPr lang="en-US" altLang="zh-CN" sz="1100" b="1">
              <a:sym typeface="+mn-ea"/>
            </a:endParaRPr>
          </a:p>
          <a:p>
            <a:pPr algn="l"/>
            <a:r>
              <a:rPr lang="en-US" altLang="zh-CN" sz="1100" b="1"/>
              <a:t>Select the wallpaper: </a:t>
            </a:r>
            <a:r>
              <a:rPr lang="en-US" altLang="zh-CN" sz="1100"/>
              <a:t>Step 1--Step 3--Step 6--Step 7.</a:t>
            </a:r>
            <a:endParaRPr lang="en-US" altLang="zh-CN" sz="1100"/>
          </a:p>
        </p:txBody>
      </p:sp>
      <p:pic>
        <p:nvPicPr>
          <p:cNvPr id="4" name="图片 3" descr="微信图片_202202151138071"/>
          <p:cNvPicPr>
            <a:picLocks noChangeAspect="1"/>
          </p:cNvPicPr>
          <p:nvPr/>
        </p:nvPicPr>
        <p:blipFill>
          <a:blip r:embed="rId2"/>
          <a:stretch>
            <a:fillRect/>
          </a:stretch>
        </p:blipFill>
        <p:spPr>
          <a:xfrm>
            <a:off x="2392680" y="1297305"/>
            <a:ext cx="1826260" cy="3251200"/>
          </a:xfrm>
          <a:prstGeom prst="rect">
            <a:avLst/>
          </a:prstGeom>
        </p:spPr>
      </p:pic>
      <p:pic>
        <p:nvPicPr>
          <p:cNvPr id="5" name="图片 4" descr="微信图片_202202151138072"/>
          <p:cNvPicPr>
            <a:picLocks noChangeAspect="1"/>
          </p:cNvPicPr>
          <p:nvPr/>
        </p:nvPicPr>
        <p:blipFill>
          <a:blip r:embed="rId3"/>
          <a:stretch>
            <a:fillRect/>
          </a:stretch>
        </p:blipFill>
        <p:spPr>
          <a:xfrm>
            <a:off x="4352925" y="1297305"/>
            <a:ext cx="1826895" cy="3250565"/>
          </a:xfrm>
          <a:prstGeom prst="rect">
            <a:avLst/>
          </a:prstGeom>
        </p:spPr>
      </p:pic>
      <p:sp>
        <p:nvSpPr>
          <p:cNvPr id="12" name="矩形 11"/>
          <p:cNvSpPr/>
          <p:nvPr/>
        </p:nvSpPr>
        <p:spPr>
          <a:xfrm>
            <a:off x="1604645" y="1924685"/>
            <a:ext cx="570865" cy="2152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406650" y="2586355"/>
            <a:ext cx="708025" cy="19304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870325" y="1431925"/>
            <a:ext cx="328295" cy="14986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318760" y="1818005"/>
            <a:ext cx="845185" cy="2152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微信图片_202202151138073"/>
          <p:cNvPicPr>
            <a:picLocks noChangeAspect="1"/>
          </p:cNvPicPr>
          <p:nvPr/>
        </p:nvPicPr>
        <p:blipFill>
          <a:blip r:embed="rId4"/>
          <a:stretch>
            <a:fillRect/>
          </a:stretch>
        </p:blipFill>
        <p:spPr>
          <a:xfrm>
            <a:off x="6399530" y="1297305"/>
            <a:ext cx="1831340" cy="3260090"/>
          </a:xfrm>
          <a:prstGeom prst="rect">
            <a:avLst/>
          </a:prstGeom>
        </p:spPr>
      </p:pic>
      <p:sp>
        <p:nvSpPr>
          <p:cNvPr id="11" name="矩形 10"/>
          <p:cNvSpPr/>
          <p:nvPr/>
        </p:nvSpPr>
        <p:spPr>
          <a:xfrm>
            <a:off x="4375150" y="2916555"/>
            <a:ext cx="845185" cy="2152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898765" y="1431925"/>
            <a:ext cx="330200" cy="2152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833745" y="1399540"/>
            <a:ext cx="330200" cy="2152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285875" y="1924685"/>
            <a:ext cx="260350" cy="275590"/>
          </a:xfrm>
          <a:prstGeom prst="rect">
            <a:avLst/>
          </a:prstGeom>
          <a:noFill/>
        </p:spPr>
        <p:txBody>
          <a:bodyPr wrap="none" rtlCol="0">
            <a:spAutoFit/>
          </a:bodyPr>
          <a:lstStyle/>
          <a:p>
            <a:r>
              <a:rPr lang="en-US" altLang="zh-CN" sz="1200" b="1">
                <a:solidFill>
                  <a:srgbClr val="FF0000"/>
                </a:solidFill>
              </a:rPr>
              <a:t>1</a:t>
            </a:r>
            <a:endParaRPr lang="en-US" altLang="zh-CN" sz="1200" b="1">
              <a:solidFill>
                <a:srgbClr val="FF0000"/>
              </a:solidFill>
            </a:endParaRPr>
          </a:p>
        </p:txBody>
      </p:sp>
      <p:sp>
        <p:nvSpPr>
          <p:cNvPr id="17" name="文本框 16"/>
          <p:cNvSpPr txBox="1"/>
          <p:nvPr/>
        </p:nvSpPr>
        <p:spPr>
          <a:xfrm>
            <a:off x="3082925" y="3362960"/>
            <a:ext cx="260350" cy="275590"/>
          </a:xfrm>
          <a:prstGeom prst="rect">
            <a:avLst/>
          </a:prstGeom>
          <a:noFill/>
        </p:spPr>
        <p:txBody>
          <a:bodyPr wrap="none" rtlCol="0">
            <a:spAutoFit/>
          </a:bodyPr>
          <a:lstStyle/>
          <a:p>
            <a:r>
              <a:rPr lang="en-US" altLang="zh-CN" sz="1200" b="1">
                <a:solidFill>
                  <a:srgbClr val="FF0000"/>
                </a:solidFill>
              </a:rPr>
              <a:t>2</a:t>
            </a:r>
            <a:endParaRPr lang="en-US" altLang="zh-CN" sz="1200" b="1">
              <a:solidFill>
                <a:srgbClr val="FF0000"/>
              </a:solidFill>
            </a:endParaRPr>
          </a:p>
        </p:txBody>
      </p:sp>
      <p:sp>
        <p:nvSpPr>
          <p:cNvPr id="18" name="文本框 17"/>
          <p:cNvSpPr txBox="1"/>
          <p:nvPr/>
        </p:nvSpPr>
        <p:spPr>
          <a:xfrm>
            <a:off x="3602355" y="1363980"/>
            <a:ext cx="260350" cy="275590"/>
          </a:xfrm>
          <a:prstGeom prst="rect">
            <a:avLst/>
          </a:prstGeom>
          <a:noFill/>
        </p:spPr>
        <p:txBody>
          <a:bodyPr wrap="none" rtlCol="0">
            <a:spAutoFit/>
          </a:bodyPr>
          <a:lstStyle/>
          <a:p>
            <a:r>
              <a:rPr lang="en-US" altLang="zh-CN" sz="1200" b="1">
                <a:solidFill>
                  <a:srgbClr val="FF0000"/>
                </a:solidFill>
              </a:rPr>
              <a:t>3</a:t>
            </a:r>
            <a:endParaRPr lang="en-US" altLang="zh-CN" sz="1200" b="1">
              <a:solidFill>
                <a:srgbClr val="FF0000"/>
              </a:solidFill>
            </a:endParaRPr>
          </a:p>
        </p:txBody>
      </p:sp>
      <p:sp>
        <p:nvSpPr>
          <p:cNvPr id="19" name="文本框 18"/>
          <p:cNvSpPr txBox="1"/>
          <p:nvPr/>
        </p:nvSpPr>
        <p:spPr>
          <a:xfrm>
            <a:off x="5065395" y="1788160"/>
            <a:ext cx="260350" cy="275590"/>
          </a:xfrm>
          <a:prstGeom prst="rect">
            <a:avLst/>
          </a:prstGeom>
          <a:noFill/>
        </p:spPr>
        <p:txBody>
          <a:bodyPr wrap="none" rtlCol="0">
            <a:spAutoFit/>
          </a:bodyPr>
          <a:lstStyle/>
          <a:p>
            <a:r>
              <a:rPr lang="en-US" altLang="zh-CN" sz="1200" b="1">
                <a:solidFill>
                  <a:srgbClr val="FF0000"/>
                </a:solidFill>
              </a:rPr>
              <a:t>4</a:t>
            </a:r>
            <a:endParaRPr lang="en-US" altLang="zh-CN" sz="1200" b="1">
              <a:solidFill>
                <a:srgbClr val="FF0000"/>
              </a:solidFill>
            </a:endParaRPr>
          </a:p>
        </p:txBody>
      </p:sp>
      <p:sp>
        <p:nvSpPr>
          <p:cNvPr id="20" name="文本框 19"/>
          <p:cNvSpPr txBox="1"/>
          <p:nvPr/>
        </p:nvSpPr>
        <p:spPr>
          <a:xfrm>
            <a:off x="5573395" y="1371600"/>
            <a:ext cx="260350" cy="275590"/>
          </a:xfrm>
          <a:prstGeom prst="rect">
            <a:avLst/>
          </a:prstGeom>
          <a:noFill/>
        </p:spPr>
        <p:txBody>
          <a:bodyPr wrap="none" rtlCol="0">
            <a:spAutoFit/>
          </a:bodyPr>
          <a:lstStyle/>
          <a:p>
            <a:r>
              <a:rPr lang="en-US" altLang="zh-CN" sz="1200" b="1">
                <a:solidFill>
                  <a:srgbClr val="FF0000"/>
                </a:solidFill>
              </a:rPr>
              <a:t>5</a:t>
            </a:r>
            <a:endParaRPr lang="en-US" altLang="zh-CN" sz="1200" b="1">
              <a:solidFill>
                <a:srgbClr val="FF0000"/>
              </a:solidFill>
            </a:endParaRPr>
          </a:p>
        </p:txBody>
      </p:sp>
      <p:sp>
        <p:nvSpPr>
          <p:cNvPr id="21" name="文本框 20"/>
          <p:cNvSpPr txBox="1"/>
          <p:nvPr/>
        </p:nvSpPr>
        <p:spPr>
          <a:xfrm>
            <a:off x="5220335" y="2886710"/>
            <a:ext cx="260350" cy="275590"/>
          </a:xfrm>
          <a:prstGeom prst="rect">
            <a:avLst/>
          </a:prstGeom>
          <a:noFill/>
        </p:spPr>
        <p:txBody>
          <a:bodyPr wrap="none" rtlCol="0">
            <a:spAutoFit/>
          </a:bodyPr>
          <a:lstStyle/>
          <a:p>
            <a:r>
              <a:rPr lang="en-US" altLang="zh-CN" sz="1200" b="1">
                <a:solidFill>
                  <a:srgbClr val="FF0000"/>
                </a:solidFill>
              </a:rPr>
              <a:t>6</a:t>
            </a:r>
            <a:endParaRPr lang="en-US" altLang="zh-CN" sz="1200" b="1">
              <a:solidFill>
                <a:srgbClr val="FF0000"/>
              </a:solidFill>
            </a:endParaRPr>
          </a:p>
        </p:txBody>
      </p:sp>
      <p:sp>
        <p:nvSpPr>
          <p:cNvPr id="22" name="文本框 21"/>
          <p:cNvSpPr txBox="1"/>
          <p:nvPr/>
        </p:nvSpPr>
        <p:spPr>
          <a:xfrm>
            <a:off x="7638415" y="1431925"/>
            <a:ext cx="260350" cy="275590"/>
          </a:xfrm>
          <a:prstGeom prst="rect">
            <a:avLst/>
          </a:prstGeom>
          <a:noFill/>
        </p:spPr>
        <p:txBody>
          <a:bodyPr wrap="none" rtlCol="0">
            <a:spAutoFit/>
          </a:bodyPr>
          <a:lstStyle/>
          <a:p>
            <a:r>
              <a:rPr lang="en-US" altLang="zh-CN" sz="1200" b="1">
                <a:solidFill>
                  <a:srgbClr val="FF0000"/>
                </a:solidFill>
              </a:rPr>
              <a:t>7</a:t>
            </a:r>
            <a:endParaRPr lang="en-US" altLang="zh-CN" sz="1200" b="1">
              <a:solidFill>
                <a:srgbClr val="FF0000"/>
              </a:solidFill>
            </a:endParaRPr>
          </a:p>
        </p:txBody>
      </p:sp>
      <p:sp>
        <p:nvSpPr>
          <p:cNvPr id="23" name="文本框 22"/>
          <p:cNvSpPr txBox="1"/>
          <p:nvPr/>
        </p:nvSpPr>
        <p:spPr>
          <a:xfrm>
            <a:off x="274320" y="273685"/>
            <a:ext cx="5807710"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How to Set Location</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541b8f8a07c7b45f501d5f0fcfb5661">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4403090" y="1119505"/>
            <a:ext cx="1837055" cy="3266440"/>
          </a:xfrm>
          <a:prstGeom prst="rect">
            <a:avLst/>
          </a:prstGeom>
        </p:spPr>
      </p:pic>
      <p:sp>
        <p:nvSpPr>
          <p:cNvPr id="10" name="文本框 9"/>
          <p:cNvSpPr txBox="1"/>
          <p:nvPr/>
        </p:nvSpPr>
        <p:spPr>
          <a:xfrm>
            <a:off x="274320" y="273685"/>
            <a:ext cx="5807710"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How to Identify the Device</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25" name="文本框 24"/>
          <p:cNvSpPr txBox="1"/>
          <p:nvPr/>
        </p:nvSpPr>
        <p:spPr>
          <a:xfrm>
            <a:off x="1071245" y="690245"/>
            <a:ext cx="1852930" cy="22987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Single press the reset button.</a:t>
            </a:r>
            <a:endParaRPr lang="en-US" sz="900">
              <a:latin typeface="Calibri" panose="020F0502020204030204" pitchFamily="34" charset="0"/>
              <a:cs typeface="Calibri" panose="020F0502020204030204" pitchFamily="34" charset="0"/>
              <a:sym typeface="+mn-ea"/>
            </a:endParaRPr>
          </a:p>
        </p:txBody>
      </p:sp>
      <p:sp>
        <p:nvSpPr>
          <p:cNvPr id="17" name="文本框 16"/>
          <p:cNvSpPr txBox="1"/>
          <p:nvPr/>
        </p:nvSpPr>
        <p:spPr>
          <a:xfrm>
            <a:off x="4306570" y="690245"/>
            <a:ext cx="2133600" cy="36830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Check the device at the “Accessories” Page. The device will flash on App.</a:t>
            </a:r>
            <a:endParaRPr lang="en-US" sz="900">
              <a:latin typeface="Calibri" panose="020F0502020204030204" pitchFamily="34" charset="0"/>
              <a:cs typeface="Calibri" panose="020F0502020204030204" pitchFamily="34" charset="0"/>
              <a:sym typeface="+mn-ea"/>
            </a:endParaRPr>
          </a:p>
        </p:txBody>
      </p:sp>
      <p:sp>
        <p:nvSpPr>
          <p:cNvPr id="15" name="文本框 14"/>
          <p:cNvSpPr txBox="1"/>
          <p:nvPr/>
        </p:nvSpPr>
        <p:spPr>
          <a:xfrm>
            <a:off x="1595120" y="2647315"/>
            <a:ext cx="260350" cy="275590"/>
          </a:xfrm>
          <a:prstGeom prst="rect">
            <a:avLst/>
          </a:prstGeom>
          <a:noFill/>
        </p:spPr>
        <p:txBody>
          <a:bodyPr wrap="none" rtlCol="0">
            <a:spAutoFit/>
          </a:bodyPr>
          <a:lstStyle/>
          <a:p>
            <a:r>
              <a:rPr lang="en-US" altLang="zh-CN" sz="1200" b="1">
                <a:solidFill>
                  <a:srgbClr val="FF0000"/>
                </a:solidFill>
              </a:rPr>
              <a:t>1</a:t>
            </a:r>
            <a:endParaRPr lang="en-US" altLang="zh-CN" sz="1200" b="1">
              <a:solidFill>
                <a:srgbClr val="FF0000"/>
              </a:solidFill>
            </a:endParaRPr>
          </a:p>
        </p:txBody>
      </p:sp>
      <p:sp>
        <p:nvSpPr>
          <p:cNvPr id="20" name="文本框 19"/>
          <p:cNvSpPr txBox="1"/>
          <p:nvPr/>
        </p:nvSpPr>
        <p:spPr>
          <a:xfrm>
            <a:off x="5494020" y="2076450"/>
            <a:ext cx="260350" cy="275590"/>
          </a:xfrm>
          <a:prstGeom prst="rect">
            <a:avLst/>
          </a:prstGeom>
          <a:noFill/>
        </p:spPr>
        <p:txBody>
          <a:bodyPr wrap="none" rtlCol="0">
            <a:spAutoFit/>
          </a:bodyPr>
          <a:lstStyle/>
          <a:p>
            <a:r>
              <a:rPr lang="en-US" altLang="zh-CN" sz="1200" b="1">
                <a:solidFill>
                  <a:srgbClr val="FF0000"/>
                </a:solidFill>
              </a:rPr>
              <a:t>2</a:t>
            </a:r>
            <a:endParaRPr lang="en-US" altLang="zh-CN" sz="1200" b="1">
              <a:solidFill>
                <a:srgbClr val="FF0000"/>
              </a:solidFill>
            </a:endParaRPr>
          </a:p>
        </p:txBody>
      </p:sp>
      <p:pic>
        <p:nvPicPr>
          <p:cNvPr id="2" name="图片 1" descr="资源 1@4x"/>
          <p:cNvPicPr>
            <a:picLocks noChangeAspect="1"/>
          </p:cNvPicPr>
          <p:nvPr/>
        </p:nvPicPr>
        <p:blipFill>
          <a:blip r:embed="rId4"/>
          <a:stretch>
            <a:fillRect/>
          </a:stretch>
        </p:blipFill>
        <p:spPr>
          <a:xfrm>
            <a:off x="1071245" y="1343025"/>
            <a:ext cx="1644650" cy="173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1">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微信图片_20220413104257"/>
          <p:cNvPicPr>
            <a:picLocks noChangeAspect="1"/>
          </p:cNvPicPr>
          <p:nvPr/>
        </p:nvPicPr>
        <p:blipFill>
          <a:blip r:embed="rId1"/>
          <a:stretch>
            <a:fillRect/>
          </a:stretch>
        </p:blipFill>
        <p:spPr>
          <a:xfrm>
            <a:off x="2887345" y="823595"/>
            <a:ext cx="2033270" cy="3618865"/>
          </a:xfrm>
          <a:prstGeom prst="rect">
            <a:avLst/>
          </a:prstGeom>
        </p:spPr>
      </p:pic>
      <p:sp>
        <p:nvSpPr>
          <p:cNvPr id="10" name="文本框 9"/>
          <p:cNvSpPr txBox="1"/>
          <p:nvPr/>
        </p:nvSpPr>
        <p:spPr>
          <a:xfrm>
            <a:off x="274320" y="273685"/>
            <a:ext cx="5807710"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How to Control the Curtain on APP</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11" name="文本框 10"/>
          <p:cNvSpPr txBox="1"/>
          <p:nvPr/>
        </p:nvSpPr>
        <p:spPr>
          <a:xfrm>
            <a:off x="4920615" y="3756025"/>
            <a:ext cx="1994535" cy="22987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Button to open/stop/close the curtain</a:t>
            </a:r>
            <a:endParaRPr lang="en-US" sz="900">
              <a:latin typeface="Calibri" panose="020F0502020204030204" pitchFamily="34" charset="0"/>
              <a:cs typeface="Calibri" panose="020F0502020204030204" pitchFamily="34" charset="0"/>
              <a:sym typeface="+mn-ea"/>
            </a:endParaRPr>
          </a:p>
        </p:txBody>
      </p:sp>
      <p:sp>
        <p:nvSpPr>
          <p:cNvPr id="3" name="文本框 2"/>
          <p:cNvSpPr txBox="1"/>
          <p:nvPr/>
        </p:nvSpPr>
        <p:spPr>
          <a:xfrm>
            <a:off x="4945380" y="3221990"/>
            <a:ext cx="2607310" cy="36830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Button to control the percentage of the opening/closing</a:t>
            </a:r>
            <a:endParaRPr lang="en-US" sz="900">
              <a:latin typeface="Calibri" panose="020F0502020204030204" pitchFamily="34" charset="0"/>
              <a:cs typeface="Calibri" panose="020F0502020204030204" pitchFamily="34" charset="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窗帘电机-2"/>
          <p:cNvPicPr>
            <a:picLocks noChangeAspect="1"/>
          </p:cNvPicPr>
          <p:nvPr/>
        </p:nvPicPr>
        <p:blipFill>
          <a:blip r:embed="rId1"/>
          <a:stretch>
            <a:fillRect/>
          </a:stretch>
        </p:blipFill>
        <p:spPr>
          <a:xfrm>
            <a:off x="379730" y="1231265"/>
            <a:ext cx="6219825" cy="2922270"/>
          </a:xfrm>
          <a:prstGeom prst="rect">
            <a:avLst/>
          </a:prstGeom>
        </p:spPr>
      </p:pic>
      <p:sp>
        <p:nvSpPr>
          <p:cNvPr id="3" name="文本框 2"/>
          <p:cNvSpPr txBox="1"/>
          <p:nvPr/>
        </p:nvSpPr>
        <p:spPr>
          <a:xfrm>
            <a:off x="296141" y="262980"/>
            <a:ext cx="3296516"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Product Profile</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8" name="文本框 7"/>
          <p:cNvSpPr txBox="1"/>
          <p:nvPr/>
        </p:nvSpPr>
        <p:spPr>
          <a:xfrm>
            <a:off x="296141" y="580399"/>
            <a:ext cx="8172529" cy="707886"/>
          </a:xfrm>
          <a:prstGeom prst="rect">
            <a:avLst/>
          </a:prstGeom>
          <a:noFill/>
        </p:spPr>
        <p:txBody>
          <a:bodyPr wrap="square" rtlCol="0">
            <a:spAutoFit/>
          </a:bodyPr>
          <a:lstStyle/>
          <a:p>
            <a:pPr fontAlgn="auto">
              <a:lnSpc>
                <a:spcPct val="100000"/>
              </a:lnSpc>
            </a:pPr>
            <a:r>
              <a:rPr lang="en-US" sz="1000" dirty="0" err="1">
                <a:latin typeface="Calibri" panose="020F0502020204030204" pitchFamily="34" charset="0"/>
                <a:cs typeface="方正兰亭纤黑简体" charset="0"/>
              </a:rPr>
              <a:t>Aqara</a:t>
            </a:r>
            <a:r>
              <a:rPr lang="en-US" sz="1000" dirty="0">
                <a:latin typeface="Calibri" panose="020F0502020204030204" pitchFamily="34" charset="0"/>
                <a:cs typeface="方正兰亭纤黑简体" charset="0"/>
              </a:rPr>
              <a:t> Curtain Controller is a ZigBee wireless communication protocol based, using ultra-quiet DC motor, with resistance to stop, stops when pull by hand and other characteristics, with ZigBee hub function with the device (referred to as "hub"), can achieve remote control, timer switch and devices, smart linkage and other functions.</a:t>
            </a:r>
            <a:endParaRPr lang="en-US" sz="1000" dirty="0">
              <a:latin typeface="Calibri" panose="020F0502020204030204" pitchFamily="34" charset="0"/>
              <a:cs typeface="方正兰亭纤黑简体" charset="0"/>
            </a:endParaRPr>
          </a:p>
          <a:p>
            <a:pPr fontAlgn="auto">
              <a:lnSpc>
                <a:spcPct val="100000"/>
              </a:lnSpc>
            </a:pPr>
            <a:r>
              <a:rPr lang="en-US" sz="1000" dirty="0">
                <a:latin typeface="Calibri" panose="020F0502020204030204" pitchFamily="34" charset="0"/>
                <a:cs typeface="方正兰亭纤黑简体" charset="0"/>
              </a:rPr>
              <a:t>Please scan the QR code to watch the </a:t>
            </a:r>
            <a:r>
              <a:rPr lang="en-US" sz="1000" b="1" dirty="0">
                <a:latin typeface="Calibri" panose="020F0502020204030204" pitchFamily="34" charset="0"/>
                <a:cs typeface="方正兰亭纤黑简体" charset="0"/>
              </a:rPr>
              <a:t>product video.</a:t>
            </a:r>
            <a:endParaRPr lang="en-US" sz="1000" b="1" dirty="0">
              <a:latin typeface="Calibri" panose="020F0502020204030204" pitchFamily="34" charset="0"/>
              <a:cs typeface="方正兰亭纤黑简体" charset="0"/>
            </a:endParaRPr>
          </a:p>
        </p:txBody>
      </p:sp>
      <p:sp>
        <p:nvSpPr>
          <p:cNvPr id="100" name="文本框 99"/>
          <p:cNvSpPr txBox="1"/>
          <p:nvPr/>
        </p:nvSpPr>
        <p:spPr>
          <a:xfrm>
            <a:off x="295910" y="4264025"/>
            <a:ext cx="5737225" cy="414020"/>
          </a:xfrm>
          <a:prstGeom prst="rect">
            <a:avLst/>
          </a:prstGeom>
          <a:noFill/>
          <a:ln w="9525">
            <a:noFill/>
          </a:ln>
        </p:spPr>
        <p:txBody>
          <a:bodyPr wrap="square">
            <a:spAutoFit/>
          </a:bodyPr>
          <a:lstStyle/>
          <a:p>
            <a:pPr indent="0"/>
            <a:r>
              <a:rPr lang="en-US" sz="1050" b="0">
                <a:latin typeface="Calibri" panose="020F0502020204030204" pitchFamily="34" charset="0"/>
                <a:cs typeface="方正兰亭纤黑简体" charset="0"/>
              </a:rPr>
              <a:t>*This product is for indoor use only. Please bind the product to the Hub before use.</a:t>
            </a:r>
            <a:endParaRPr lang="en-US" sz="1050" b="0">
              <a:latin typeface="Calibri" panose="020F0502020204030204" pitchFamily="34" charset="0"/>
              <a:cs typeface="方正兰亭纤黑简体" charset="0"/>
            </a:endParaRPr>
          </a:p>
          <a:p>
            <a:pPr indent="0"/>
            <a:r>
              <a:rPr lang="en-US" sz="1050">
                <a:latin typeface="Calibri" panose="020F0502020204030204" pitchFamily="34" charset="0"/>
                <a:cs typeface="方正兰亭纤黑简体" charset="0"/>
                <a:sym typeface="+mn-ea"/>
              </a:rPr>
              <a:t>*Aqara Hub is required to enable Aqara Smart Curtain Controller to work with </a:t>
            </a:r>
            <a:r>
              <a:rPr lang="en-US" sz="1050" b="1">
                <a:latin typeface="Calibri" panose="020F0502020204030204" pitchFamily="34" charset="0"/>
                <a:cs typeface="方正兰亭纤黑简体" charset="0"/>
                <a:sym typeface="+mn-ea"/>
              </a:rPr>
              <a:t>Homekit.</a:t>
            </a:r>
            <a:endParaRPr lang="en-US" altLang="en-US" sz="1050" b="1">
              <a:latin typeface="Calibri" panose="020F0502020204030204" pitchFamily="34" charset="0"/>
              <a:cs typeface="方正兰亭纤黑简体" charset="0"/>
            </a:endParaRPr>
          </a:p>
        </p:txBody>
      </p:sp>
      <p:grpSp>
        <p:nvGrpSpPr>
          <p:cNvPr id="1073742850" name="组合 1073742849"/>
          <p:cNvGrpSpPr/>
          <p:nvPr/>
        </p:nvGrpSpPr>
        <p:grpSpPr>
          <a:xfrm>
            <a:off x="7704773" y="1274128"/>
            <a:ext cx="363220" cy="363220"/>
            <a:chOff x="1209" y="299"/>
            <a:chExt cx="572" cy="572"/>
          </a:xfrm>
        </p:grpSpPr>
        <p:sp>
          <p:nvSpPr>
            <p:cNvPr id="1073742851" name="任意多边形 1073742850"/>
            <p:cNvSpPr/>
            <p:nvPr/>
          </p:nvSpPr>
          <p:spPr>
            <a:xfrm>
              <a:off x="1211" y="301"/>
              <a:ext cx="567" cy="567"/>
            </a:xfrm>
            <a:custGeom>
              <a:avLst/>
              <a:gdLst/>
              <a:ahLst/>
              <a:cxnLst/>
              <a:rect l="0" t="0" r="0" b="0"/>
              <a:pathLst>
                <a:path w="567" h="567">
                  <a:moveTo>
                    <a:pt x="567" y="284"/>
                  </a:moveTo>
                  <a:lnTo>
                    <a:pt x="557" y="359"/>
                  </a:lnTo>
                  <a:lnTo>
                    <a:pt x="528" y="427"/>
                  </a:lnTo>
                  <a:lnTo>
                    <a:pt x="484" y="484"/>
                  </a:lnTo>
                  <a:lnTo>
                    <a:pt x="426" y="528"/>
                  </a:lnTo>
                  <a:lnTo>
                    <a:pt x="358" y="557"/>
                  </a:lnTo>
                  <a:lnTo>
                    <a:pt x="283" y="567"/>
                  </a:lnTo>
                  <a:lnTo>
                    <a:pt x="208" y="556"/>
                  </a:lnTo>
                  <a:lnTo>
                    <a:pt x="140" y="528"/>
                  </a:lnTo>
                  <a:lnTo>
                    <a:pt x="83" y="483"/>
                  </a:lnTo>
                  <a:lnTo>
                    <a:pt x="39" y="426"/>
                  </a:lnTo>
                  <a:lnTo>
                    <a:pt x="10" y="358"/>
                  </a:lnTo>
                  <a:lnTo>
                    <a:pt x="0" y="282"/>
                  </a:lnTo>
                  <a:lnTo>
                    <a:pt x="11" y="207"/>
                  </a:lnTo>
                  <a:lnTo>
                    <a:pt x="39" y="140"/>
                  </a:lnTo>
                  <a:lnTo>
                    <a:pt x="84" y="82"/>
                  </a:lnTo>
                  <a:lnTo>
                    <a:pt x="141" y="38"/>
                  </a:lnTo>
                  <a:lnTo>
                    <a:pt x="209" y="10"/>
                  </a:lnTo>
                  <a:lnTo>
                    <a:pt x="285" y="0"/>
                  </a:lnTo>
                  <a:lnTo>
                    <a:pt x="360" y="10"/>
                  </a:lnTo>
                  <a:lnTo>
                    <a:pt x="428" y="39"/>
                  </a:lnTo>
                  <a:lnTo>
                    <a:pt x="485" y="83"/>
                  </a:lnTo>
                  <a:lnTo>
                    <a:pt x="529" y="141"/>
                  </a:lnTo>
                  <a:lnTo>
                    <a:pt x="557" y="209"/>
                  </a:lnTo>
                  <a:lnTo>
                    <a:pt x="567" y="284"/>
                  </a:lnTo>
                </a:path>
              </a:pathLst>
            </a:custGeom>
            <a:noFill/>
            <a:ln w="3175" cap="flat" cmpd="sng">
              <a:solidFill>
                <a:srgbClr val="576C8E"/>
              </a:solidFill>
              <a:prstDash val="solid"/>
              <a:headEnd type="none" w="med" len="med"/>
              <a:tailEnd type="none" w="med" len="med"/>
            </a:ln>
          </p:spPr>
          <p:txBody>
            <a:bodyPr/>
            <a:lstStyle/>
            <a:p>
              <a:endParaRPr lang="zh-CN" altLang="en-US"/>
            </a:p>
          </p:txBody>
        </p:sp>
        <p:pic>
          <p:nvPicPr>
            <p:cNvPr id="1073742852" name="图片 1073742851"/>
            <p:cNvPicPr>
              <a:picLocks noChangeAspect="1"/>
            </p:cNvPicPr>
            <p:nvPr/>
          </p:nvPicPr>
          <p:blipFill>
            <a:blip r:embed="rId2"/>
            <a:stretch>
              <a:fillRect/>
            </a:stretch>
          </p:blipFill>
          <p:spPr>
            <a:xfrm>
              <a:off x="1364" y="393"/>
              <a:ext cx="260" cy="385"/>
            </a:xfrm>
            <a:prstGeom prst="rect">
              <a:avLst/>
            </a:prstGeom>
            <a:noFill/>
            <a:ln w="9525">
              <a:noFill/>
            </a:ln>
          </p:spPr>
        </p:pic>
      </p:grpSp>
      <p:grpSp>
        <p:nvGrpSpPr>
          <p:cNvPr id="1073742853" name="组合 1073742852"/>
          <p:cNvGrpSpPr/>
          <p:nvPr/>
        </p:nvGrpSpPr>
        <p:grpSpPr>
          <a:xfrm>
            <a:off x="7704773" y="1888808"/>
            <a:ext cx="363220" cy="363220"/>
            <a:chOff x="2347" y="299"/>
            <a:chExt cx="572" cy="572"/>
          </a:xfrm>
        </p:grpSpPr>
        <p:sp>
          <p:nvSpPr>
            <p:cNvPr id="1073742854" name="任意多边形 1073742853"/>
            <p:cNvSpPr/>
            <p:nvPr/>
          </p:nvSpPr>
          <p:spPr>
            <a:xfrm>
              <a:off x="2617" y="564"/>
              <a:ext cx="51" cy="29"/>
            </a:xfrm>
            <a:custGeom>
              <a:avLst/>
              <a:gdLst/>
              <a:ahLst/>
              <a:cxnLst/>
              <a:rect l="0" t="0" r="0" b="0"/>
              <a:pathLst>
                <a:path w="51" h="29">
                  <a:moveTo>
                    <a:pt x="0" y="12"/>
                  </a:moveTo>
                  <a:lnTo>
                    <a:pt x="18" y="29"/>
                  </a:lnTo>
                  <a:lnTo>
                    <a:pt x="50" y="0"/>
                  </a:lnTo>
                </a:path>
              </a:pathLst>
            </a:custGeom>
            <a:noFill/>
            <a:ln w="3175" cap="flat" cmpd="sng">
              <a:solidFill>
                <a:srgbClr val="576C8E"/>
              </a:solidFill>
              <a:prstDash val="solid"/>
              <a:headEnd type="none" w="med" len="med"/>
              <a:tailEnd type="none" w="med" len="med"/>
            </a:ln>
          </p:spPr>
          <p:txBody>
            <a:bodyPr/>
            <a:lstStyle/>
            <a:p>
              <a:endParaRPr lang="zh-CN" altLang="en-US"/>
            </a:p>
          </p:txBody>
        </p:sp>
        <p:sp>
          <p:nvSpPr>
            <p:cNvPr id="1073742855" name="任意多边形 1073742854"/>
            <p:cNvSpPr/>
            <p:nvPr/>
          </p:nvSpPr>
          <p:spPr>
            <a:xfrm>
              <a:off x="2349" y="301"/>
              <a:ext cx="567" cy="567"/>
            </a:xfrm>
            <a:custGeom>
              <a:avLst/>
              <a:gdLst/>
              <a:ahLst/>
              <a:cxnLst/>
              <a:rect l="0" t="0" r="0" b="0"/>
              <a:pathLst>
                <a:path w="567" h="567">
                  <a:moveTo>
                    <a:pt x="284" y="567"/>
                  </a:moveTo>
                  <a:lnTo>
                    <a:pt x="359" y="557"/>
                  </a:lnTo>
                  <a:lnTo>
                    <a:pt x="427" y="528"/>
                  </a:lnTo>
                  <a:lnTo>
                    <a:pt x="484" y="484"/>
                  </a:lnTo>
                  <a:lnTo>
                    <a:pt x="529" y="426"/>
                  </a:lnTo>
                  <a:lnTo>
                    <a:pt x="557" y="359"/>
                  </a:lnTo>
                  <a:lnTo>
                    <a:pt x="567" y="283"/>
                  </a:lnTo>
                  <a:lnTo>
                    <a:pt x="557" y="208"/>
                  </a:lnTo>
                  <a:lnTo>
                    <a:pt x="529" y="140"/>
                  </a:lnTo>
                  <a:lnTo>
                    <a:pt x="484" y="83"/>
                  </a:lnTo>
                  <a:lnTo>
                    <a:pt x="427" y="39"/>
                  </a:lnTo>
                  <a:lnTo>
                    <a:pt x="359" y="10"/>
                  </a:lnTo>
                  <a:lnTo>
                    <a:pt x="284" y="0"/>
                  </a:lnTo>
                  <a:lnTo>
                    <a:pt x="209" y="10"/>
                  </a:lnTo>
                  <a:lnTo>
                    <a:pt x="141" y="39"/>
                  </a:lnTo>
                  <a:lnTo>
                    <a:pt x="84" y="83"/>
                  </a:lnTo>
                  <a:lnTo>
                    <a:pt x="39" y="140"/>
                  </a:lnTo>
                  <a:lnTo>
                    <a:pt x="11" y="208"/>
                  </a:lnTo>
                  <a:lnTo>
                    <a:pt x="0" y="283"/>
                  </a:lnTo>
                  <a:lnTo>
                    <a:pt x="11" y="359"/>
                  </a:lnTo>
                  <a:lnTo>
                    <a:pt x="39" y="426"/>
                  </a:lnTo>
                  <a:lnTo>
                    <a:pt x="84" y="484"/>
                  </a:lnTo>
                  <a:lnTo>
                    <a:pt x="141" y="528"/>
                  </a:lnTo>
                  <a:lnTo>
                    <a:pt x="209" y="557"/>
                  </a:lnTo>
                  <a:lnTo>
                    <a:pt x="284" y="567"/>
                  </a:lnTo>
                  <a:close/>
                </a:path>
              </a:pathLst>
            </a:custGeom>
            <a:noFill/>
            <a:ln w="3175" cap="flat" cmpd="sng">
              <a:solidFill>
                <a:srgbClr val="576C8E"/>
              </a:solidFill>
              <a:prstDash val="solid"/>
              <a:headEnd type="none" w="med" len="med"/>
              <a:tailEnd type="none" w="med" len="med"/>
            </a:ln>
          </p:spPr>
          <p:txBody>
            <a:bodyPr/>
            <a:lstStyle/>
            <a:p>
              <a:endParaRPr lang="zh-CN" altLang="en-US"/>
            </a:p>
          </p:txBody>
        </p:sp>
        <p:pic>
          <p:nvPicPr>
            <p:cNvPr id="1073742856" name="图片 1073742855"/>
            <p:cNvPicPr>
              <a:picLocks noChangeAspect="1"/>
            </p:cNvPicPr>
            <p:nvPr/>
          </p:nvPicPr>
          <p:blipFill>
            <a:blip r:embed="rId3"/>
            <a:stretch>
              <a:fillRect/>
            </a:stretch>
          </p:blipFill>
          <p:spPr>
            <a:xfrm>
              <a:off x="2529" y="392"/>
              <a:ext cx="218" cy="385"/>
            </a:xfrm>
            <a:prstGeom prst="rect">
              <a:avLst/>
            </a:prstGeom>
            <a:noFill/>
            <a:ln w="9525">
              <a:noFill/>
            </a:ln>
          </p:spPr>
        </p:pic>
      </p:grpSp>
      <p:grpSp>
        <p:nvGrpSpPr>
          <p:cNvPr id="1073742857" name="组合 1073742856"/>
          <p:cNvGrpSpPr/>
          <p:nvPr/>
        </p:nvGrpSpPr>
        <p:grpSpPr>
          <a:xfrm>
            <a:off x="7704773" y="2503488"/>
            <a:ext cx="363220" cy="363220"/>
            <a:chOff x="3486" y="299"/>
            <a:chExt cx="572" cy="572"/>
          </a:xfrm>
        </p:grpSpPr>
        <p:pic>
          <p:nvPicPr>
            <p:cNvPr id="1073742858" name="图片 1073742857"/>
            <p:cNvPicPr>
              <a:picLocks noChangeAspect="1"/>
            </p:cNvPicPr>
            <p:nvPr/>
          </p:nvPicPr>
          <p:blipFill>
            <a:blip r:embed="rId4"/>
            <a:stretch>
              <a:fillRect/>
            </a:stretch>
          </p:blipFill>
          <p:spPr>
            <a:xfrm>
              <a:off x="3587" y="339"/>
              <a:ext cx="215" cy="339"/>
            </a:xfrm>
            <a:prstGeom prst="rect">
              <a:avLst/>
            </a:prstGeom>
            <a:noFill/>
            <a:ln w="9525">
              <a:noFill/>
            </a:ln>
          </p:spPr>
        </p:pic>
        <p:sp>
          <p:nvSpPr>
            <p:cNvPr id="1073742859" name="任意多边形 1073742858"/>
            <p:cNvSpPr/>
            <p:nvPr/>
          </p:nvSpPr>
          <p:spPr>
            <a:xfrm>
              <a:off x="3488" y="301"/>
              <a:ext cx="567" cy="567"/>
            </a:xfrm>
            <a:custGeom>
              <a:avLst/>
              <a:gdLst/>
              <a:ahLst/>
              <a:cxnLst/>
              <a:rect l="0" t="0" r="0" b="0"/>
              <a:pathLst>
                <a:path w="567" h="567">
                  <a:moveTo>
                    <a:pt x="567" y="283"/>
                  </a:moveTo>
                  <a:lnTo>
                    <a:pt x="557" y="359"/>
                  </a:lnTo>
                  <a:lnTo>
                    <a:pt x="528" y="426"/>
                  </a:lnTo>
                  <a:lnTo>
                    <a:pt x="484" y="484"/>
                  </a:lnTo>
                  <a:lnTo>
                    <a:pt x="426" y="528"/>
                  </a:lnTo>
                  <a:lnTo>
                    <a:pt x="359" y="557"/>
                  </a:lnTo>
                  <a:lnTo>
                    <a:pt x="283" y="567"/>
                  </a:lnTo>
                  <a:lnTo>
                    <a:pt x="208" y="557"/>
                  </a:lnTo>
                  <a:lnTo>
                    <a:pt x="140" y="528"/>
                  </a:lnTo>
                  <a:lnTo>
                    <a:pt x="83" y="484"/>
                  </a:lnTo>
                  <a:lnTo>
                    <a:pt x="39" y="426"/>
                  </a:lnTo>
                  <a:lnTo>
                    <a:pt x="10" y="359"/>
                  </a:lnTo>
                  <a:lnTo>
                    <a:pt x="0" y="283"/>
                  </a:lnTo>
                  <a:lnTo>
                    <a:pt x="10" y="208"/>
                  </a:lnTo>
                  <a:lnTo>
                    <a:pt x="39" y="140"/>
                  </a:lnTo>
                  <a:lnTo>
                    <a:pt x="83" y="83"/>
                  </a:lnTo>
                  <a:lnTo>
                    <a:pt x="140" y="39"/>
                  </a:lnTo>
                  <a:lnTo>
                    <a:pt x="208" y="10"/>
                  </a:lnTo>
                  <a:lnTo>
                    <a:pt x="283" y="0"/>
                  </a:lnTo>
                  <a:lnTo>
                    <a:pt x="359" y="10"/>
                  </a:lnTo>
                  <a:lnTo>
                    <a:pt x="426" y="39"/>
                  </a:lnTo>
                  <a:lnTo>
                    <a:pt x="484" y="83"/>
                  </a:lnTo>
                  <a:lnTo>
                    <a:pt x="528" y="140"/>
                  </a:lnTo>
                  <a:lnTo>
                    <a:pt x="557" y="208"/>
                  </a:lnTo>
                  <a:lnTo>
                    <a:pt x="567" y="283"/>
                  </a:lnTo>
                </a:path>
              </a:pathLst>
            </a:custGeom>
            <a:noFill/>
            <a:ln w="3175" cap="flat" cmpd="sng">
              <a:solidFill>
                <a:srgbClr val="576C8E"/>
              </a:solidFill>
              <a:prstDash val="solid"/>
              <a:headEnd type="none" w="med" len="med"/>
              <a:tailEnd type="none" w="med" len="med"/>
            </a:ln>
          </p:spPr>
          <p:txBody>
            <a:bodyPr/>
            <a:lstStyle/>
            <a:p>
              <a:endParaRPr lang="zh-CN" altLang="en-US"/>
            </a:p>
          </p:txBody>
        </p:sp>
      </p:grpSp>
      <p:grpSp>
        <p:nvGrpSpPr>
          <p:cNvPr id="1073742860" name="组合 1073742859"/>
          <p:cNvGrpSpPr/>
          <p:nvPr/>
        </p:nvGrpSpPr>
        <p:grpSpPr>
          <a:xfrm>
            <a:off x="7704773" y="3118168"/>
            <a:ext cx="363220" cy="363220"/>
            <a:chOff x="4632" y="299"/>
            <a:chExt cx="572" cy="572"/>
          </a:xfrm>
        </p:grpSpPr>
        <p:sp>
          <p:nvSpPr>
            <p:cNvPr id="1073742861" name="任意多边形 1073742860"/>
            <p:cNvSpPr/>
            <p:nvPr/>
          </p:nvSpPr>
          <p:spPr>
            <a:xfrm>
              <a:off x="4634" y="301"/>
              <a:ext cx="567" cy="567"/>
            </a:xfrm>
            <a:custGeom>
              <a:avLst/>
              <a:gdLst/>
              <a:ahLst/>
              <a:cxnLst/>
              <a:rect l="0" t="0" r="0" b="0"/>
              <a:pathLst>
                <a:path w="567" h="567">
                  <a:moveTo>
                    <a:pt x="567" y="283"/>
                  </a:moveTo>
                  <a:lnTo>
                    <a:pt x="556" y="359"/>
                  </a:lnTo>
                  <a:lnTo>
                    <a:pt x="528" y="426"/>
                  </a:lnTo>
                  <a:lnTo>
                    <a:pt x="484" y="484"/>
                  </a:lnTo>
                  <a:lnTo>
                    <a:pt x="426" y="528"/>
                  </a:lnTo>
                  <a:lnTo>
                    <a:pt x="358" y="557"/>
                  </a:lnTo>
                  <a:lnTo>
                    <a:pt x="283" y="567"/>
                  </a:lnTo>
                  <a:lnTo>
                    <a:pt x="208" y="557"/>
                  </a:lnTo>
                  <a:lnTo>
                    <a:pt x="140" y="528"/>
                  </a:lnTo>
                  <a:lnTo>
                    <a:pt x="83" y="484"/>
                  </a:lnTo>
                  <a:lnTo>
                    <a:pt x="38" y="426"/>
                  </a:lnTo>
                  <a:lnTo>
                    <a:pt x="10" y="359"/>
                  </a:lnTo>
                  <a:lnTo>
                    <a:pt x="0" y="283"/>
                  </a:lnTo>
                  <a:lnTo>
                    <a:pt x="10" y="208"/>
                  </a:lnTo>
                  <a:lnTo>
                    <a:pt x="38" y="140"/>
                  </a:lnTo>
                  <a:lnTo>
                    <a:pt x="83" y="83"/>
                  </a:lnTo>
                  <a:lnTo>
                    <a:pt x="140" y="39"/>
                  </a:lnTo>
                  <a:lnTo>
                    <a:pt x="208" y="10"/>
                  </a:lnTo>
                  <a:lnTo>
                    <a:pt x="283" y="0"/>
                  </a:lnTo>
                  <a:lnTo>
                    <a:pt x="358" y="10"/>
                  </a:lnTo>
                  <a:lnTo>
                    <a:pt x="426" y="39"/>
                  </a:lnTo>
                  <a:lnTo>
                    <a:pt x="484" y="83"/>
                  </a:lnTo>
                  <a:lnTo>
                    <a:pt x="528" y="140"/>
                  </a:lnTo>
                  <a:lnTo>
                    <a:pt x="556" y="208"/>
                  </a:lnTo>
                  <a:lnTo>
                    <a:pt x="567" y="283"/>
                  </a:lnTo>
                </a:path>
              </a:pathLst>
            </a:custGeom>
            <a:noFill/>
            <a:ln w="3175" cap="flat" cmpd="sng">
              <a:solidFill>
                <a:srgbClr val="576C8E"/>
              </a:solidFill>
              <a:prstDash val="solid"/>
              <a:headEnd type="none" w="med" len="med"/>
              <a:tailEnd type="none" w="med" len="med"/>
            </a:ln>
          </p:spPr>
          <p:txBody>
            <a:bodyPr/>
            <a:lstStyle/>
            <a:p>
              <a:endParaRPr lang="zh-CN" altLang="en-US"/>
            </a:p>
          </p:txBody>
        </p:sp>
        <p:pic>
          <p:nvPicPr>
            <p:cNvPr id="1073742862" name="图片 1073742861"/>
            <p:cNvPicPr>
              <a:picLocks noChangeAspect="1"/>
            </p:cNvPicPr>
            <p:nvPr/>
          </p:nvPicPr>
          <p:blipFill>
            <a:blip r:embed="rId5"/>
            <a:stretch>
              <a:fillRect/>
            </a:stretch>
          </p:blipFill>
          <p:spPr>
            <a:xfrm>
              <a:off x="4785" y="408"/>
              <a:ext cx="267" cy="357"/>
            </a:xfrm>
            <a:prstGeom prst="rect">
              <a:avLst/>
            </a:prstGeom>
            <a:noFill/>
            <a:ln w="9525">
              <a:noFill/>
            </a:ln>
          </p:spPr>
        </p:pic>
      </p:grpSp>
      <p:sp>
        <p:nvSpPr>
          <p:cNvPr id="53" name="文本框 52"/>
          <p:cNvSpPr txBox="1"/>
          <p:nvPr/>
        </p:nvSpPr>
        <p:spPr>
          <a:xfrm>
            <a:off x="7265035" y="1611630"/>
            <a:ext cx="1215390" cy="245110"/>
          </a:xfrm>
          <a:prstGeom prst="rect">
            <a:avLst/>
          </a:prstGeom>
          <a:noFill/>
        </p:spPr>
        <p:txBody>
          <a:bodyPr wrap="square" rtlCol="0" anchor="t">
            <a:spAutoFit/>
          </a:bodyPr>
          <a:lstStyle/>
          <a:p>
            <a:pPr algn="ctr"/>
            <a:r>
              <a:rPr lang="en-US" altLang="zh-CN" sz="1000">
                <a:latin typeface="Calibri" panose="020F0502020204030204" pitchFamily="34" charset="0"/>
                <a:cs typeface="Calibri" panose="020F0502020204030204" pitchFamily="34" charset="0"/>
              </a:rPr>
              <a:t>One-click Control</a:t>
            </a:r>
            <a:endParaRPr lang="en-US" altLang="zh-CN" sz="1000">
              <a:latin typeface="Calibri" panose="020F0502020204030204" pitchFamily="34" charset="0"/>
              <a:cs typeface="Calibri" panose="020F0502020204030204" pitchFamily="34" charset="0"/>
            </a:endParaRPr>
          </a:p>
        </p:txBody>
      </p:sp>
      <p:sp>
        <p:nvSpPr>
          <p:cNvPr id="54" name="文本框 53"/>
          <p:cNvSpPr txBox="1"/>
          <p:nvPr/>
        </p:nvSpPr>
        <p:spPr>
          <a:xfrm>
            <a:off x="7335520" y="2213610"/>
            <a:ext cx="1253490" cy="245110"/>
          </a:xfrm>
          <a:prstGeom prst="rect">
            <a:avLst/>
          </a:prstGeom>
          <a:noFill/>
        </p:spPr>
        <p:txBody>
          <a:bodyPr wrap="square" rtlCol="0" anchor="t">
            <a:spAutoFit/>
          </a:bodyPr>
          <a:lstStyle/>
          <a:p>
            <a:pPr algn="ctr"/>
            <a:r>
              <a:rPr lang="en-US" altLang="zh-CN" sz="1000">
                <a:latin typeface="Calibri" panose="020F0502020204030204" pitchFamily="34" charset="0"/>
                <a:cs typeface="Calibri" panose="020F0502020204030204" pitchFamily="34" charset="0"/>
              </a:rPr>
              <a:t>Remote Control</a:t>
            </a:r>
            <a:endParaRPr lang="en-US" altLang="zh-CN" sz="1000">
              <a:latin typeface="Calibri" panose="020F0502020204030204" pitchFamily="34" charset="0"/>
              <a:cs typeface="Calibri" panose="020F0502020204030204" pitchFamily="34" charset="0"/>
            </a:endParaRPr>
          </a:p>
        </p:txBody>
      </p:sp>
      <p:sp>
        <p:nvSpPr>
          <p:cNvPr id="55" name="文本框 54"/>
          <p:cNvSpPr txBox="1"/>
          <p:nvPr/>
        </p:nvSpPr>
        <p:spPr>
          <a:xfrm>
            <a:off x="7522211" y="2834005"/>
            <a:ext cx="701040" cy="245110"/>
          </a:xfrm>
          <a:prstGeom prst="rect">
            <a:avLst/>
          </a:prstGeom>
          <a:noFill/>
        </p:spPr>
        <p:txBody>
          <a:bodyPr wrap="none" rtlCol="0" anchor="t">
            <a:spAutoFit/>
          </a:bodyPr>
          <a:lstStyle/>
          <a:p>
            <a:pPr algn="ctr"/>
            <a:r>
              <a:rPr lang="en-US" altLang="zh-CN" sz="1000">
                <a:latin typeface="Calibri" panose="020F0502020204030204" pitchFamily="34" charset="0"/>
                <a:cs typeface="Calibri" panose="020F0502020204030204" pitchFamily="34" charset="0"/>
              </a:rPr>
              <a:t>Schedules</a:t>
            </a:r>
            <a:endParaRPr lang="en-US" altLang="zh-CN" sz="1000">
              <a:latin typeface="Calibri" panose="020F0502020204030204" pitchFamily="34" charset="0"/>
              <a:cs typeface="Calibri" panose="020F0502020204030204" pitchFamily="34" charset="0"/>
            </a:endParaRPr>
          </a:p>
        </p:txBody>
      </p:sp>
      <p:sp>
        <p:nvSpPr>
          <p:cNvPr id="56" name="文本框 55"/>
          <p:cNvSpPr txBox="1"/>
          <p:nvPr/>
        </p:nvSpPr>
        <p:spPr>
          <a:xfrm>
            <a:off x="7182485" y="3430905"/>
            <a:ext cx="1558925" cy="245110"/>
          </a:xfrm>
          <a:prstGeom prst="rect">
            <a:avLst/>
          </a:prstGeom>
          <a:noFill/>
        </p:spPr>
        <p:txBody>
          <a:bodyPr wrap="square" rtlCol="0" anchor="t">
            <a:spAutoFit/>
          </a:bodyPr>
          <a:lstStyle/>
          <a:p>
            <a:pPr algn="ctr"/>
            <a:r>
              <a:rPr lang="en-US" altLang="zh-CN" sz="1000">
                <a:latin typeface="Calibri" panose="020F0502020204030204" pitchFamily="34" charset="0"/>
                <a:cs typeface="Calibri" panose="020F0502020204030204" pitchFamily="34" charset="0"/>
              </a:rPr>
              <a:t>Custom Percentage</a:t>
            </a:r>
            <a:endParaRPr lang="en-US" altLang="zh-CN" sz="1000">
              <a:latin typeface="Calibri" panose="020F0502020204030204" pitchFamily="34" charset="0"/>
              <a:cs typeface="Calibri" panose="020F0502020204030204" pitchFamily="34" charset="0"/>
            </a:endParaRPr>
          </a:p>
        </p:txBody>
      </p:sp>
      <p:sp>
        <p:nvSpPr>
          <p:cNvPr id="9" name="文本框 8"/>
          <p:cNvSpPr txBox="1"/>
          <p:nvPr/>
        </p:nvSpPr>
        <p:spPr>
          <a:xfrm>
            <a:off x="1884045" y="1885950"/>
            <a:ext cx="1215390" cy="245110"/>
          </a:xfrm>
          <a:prstGeom prst="rect">
            <a:avLst/>
          </a:prstGeom>
          <a:noFill/>
        </p:spPr>
        <p:txBody>
          <a:bodyPr wrap="square" rtlCol="0" anchor="t">
            <a:spAutoFit/>
          </a:bodyPr>
          <a:lstStyle/>
          <a:p>
            <a:pPr algn="ctr"/>
            <a:r>
              <a:rPr lang="en-US" altLang="zh-CN" sz="1000">
                <a:latin typeface="Calibri" panose="020F0502020204030204" pitchFamily="34" charset="0"/>
                <a:cs typeface="Calibri" panose="020F0502020204030204" pitchFamily="34" charset="0"/>
              </a:rPr>
              <a:t>Reset Button</a:t>
            </a:r>
            <a:endParaRPr lang="en-US" altLang="zh-CN" sz="1000">
              <a:latin typeface="Calibri" panose="020F0502020204030204" pitchFamily="34" charset="0"/>
              <a:cs typeface="Calibri" panose="020F0502020204030204" pitchFamily="34" charset="0"/>
            </a:endParaRPr>
          </a:p>
        </p:txBody>
      </p:sp>
      <p:sp>
        <p:nvSpPr>
          <p:cNvPr id="10" name="文本框 9"/>
          <p:cNvSpPr txBox="1"/>
          <p:nvPr/>
        </p:nvSpPr>
        <p:spPr>
          <a:xfrm>
            <a:off x="1821180" y="3611880"/>
            <a:ext cx="1215390" cy="245110"/>
          </a:xfrm>
          <a:prstGeom prst="rect">
            <a:avLst/>
          </a:prstGeom>
          <a:noFill/>
        </p:spPr>
        <p:txBody>
          <a:bodyPr wrap="square" rtlCol="0" anchor="t">
            <a:spAutoFit/>
          </a:bodyPr>
          <a:lstStyle/>
          <a:p>
            <a:pPr algn="ctr"/>
            <a:r>
              <a:rPr lang="en-US" altLang="zh-CN" sz="1000">
                <a:latin typeface="Calibri" panose="020F0502020204030204" pitchFamily="34" charset="0"/>
                <a:cs typeface="Calibri" panose="020F0502020204030204" pitchFamily="34" charset="0"/>
              </a:rPr>
              <a:t>Indicator</a:t>
            </a:r>
            <a:endParaRPr lang="en-US" altLang="zh-CN" sz="1000">
              <a:latin typeface="Calibri" panose="020F0502020204030204" pitchFamily="34" charset="0"/>
              <a:cs typeface="Calibri" panose="020F0502020204030204" pitchFamily="34" charset="0"/>
            </a:endParaRPr>
          </a:p>
        </p:txBody>
      </p:sp>
      <p:cxnSp>
        <p:nvCxnSpPr>
          <p:cNvPr id="12" name="直接连接符 11"/>
          <p:cNvCxnSpPr/>
          <p:nvPr/>
        </p:nvCxnSpPr>
        <p:spPr>
          <a:xfrm flipH="1">
            <a:off x="2446020" y="2131060"/>
            <a:ext cx="0" cy="61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2446020" y="3051810"/>
            <a:ext cx="0" cy="61200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6"/>
          <a:stretch>
            <a:fillRect/>
          </a:stretch>
        </p:blipFill>
        <p:spPr>
          <a:xfrm>
            <a:off x="7522210" y="3855085"/>
            <a:ext cx="919480" cy="92202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descr="微信图片_202204131047581"/>
          <p:cNvPicPr>
            <a:picLocks noChangeAspect="1"/>
          </p:cNvPicPr>
          <p:nvPr/>
        </p:nvPicPr>
        <p:blipFill>
          <a:blip r:embed="rId1"/>
          <a:stretch>
            <a:fillRect/>
          </a:stretch>
        </p:blipFill>
        <p:spPr>
          <a:xfrm>
            <a:off x="5615305" y="1172845"/>
            <a:ext cx="1836420" cy="3267075"/>
          </a:xfrm>
          <a:prstGeom prst="rect">
            <a:avLst/>
          </a:prstGeom>
        </p:spPr>
      </p:pic>
      <p:pic>
        <p:nvPicPr>
          <p:cNvPr id="13" name="图片 12" descr="微信图片_20220413104758"/>
          <p:cNvPicPr>
            <a:picLocks noChangeAspect="1"/>
          </p:cNvPicPr>
          <p:nvPr/>
        </p:nvPicPr>
        <p:blipFill>
          <a:blip r:embed="rId2"/>
          <a:stretch>
            <a:fillRect/>
          </a:stretch>
        </p:blipFill>
        <p:spPr>
          <a:xfrm>
            <a:off x="3186430" y="1172845"/>
            <a:ext cx="1830705" cy="3257550"/>
          </a:xfrm>
          <a:prstGeom prst="rect">
            <a:avLst/>
          </a:prstGeom>
        </p:spPr>
      </p:pic>
      <p:pic>
        <p:nvPicPr>
          <p:cNvPr id="9" name="图片 8" descr="微信图片_202204131007232"/>
          <p:cNvPicPr>
            <a:picLocks noChangeAspect="1"/>
          </p:cNvPicPr>
          <p:nvPr/>
        </p:nvPicPr>
        <p:blipFill>
          <a:blip r:embed="rId3"/>
          <a:stretch>
            <a:fillRect/>
          </a:stretch>
        </p:blipFill>
        <p:spPr>
          <a:xfrm>
            <a:off x="789940" y="1172845"/>
            <a:ext cx="1826260" cy="3254375"/>
          </a:xfrm>
          <a:prstGeom prst="rect">
            <a:avLst/>
          </a:prstGeom>
        </p:spPr>
      </p:pic>
      <p:sp>
        <p:nvSpPr>
          <p:cNvPr id="12" name="矩形 11"/>
          <p:cNvSpPr/>
          <p:nvPr/>
        </p:nvSpPr>
        <p:spPr>
          <a:xfrm>
            <a:off x="840740" y="2686050"/>
            <a:ext cx="982980" cy="19748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778635" y="2641600"/>
            <a:ext cx="260350" cy="275590"/>
          </a:xfrm>
          <a:prstGeom prst="rect">
            <a:avLst/>
          </a:prstGeom>
          <a:noFill/>
        </p:spPr>
        <p:txBody>
          <a:bodyPr wrap="square" rtlCol="0">
            <a:spAutoFit/>
          </a:bodyPr>
          <a:lstStyle/>
          <a:p>
            <a:r>
              <a:rPr lang="en-US" altLang="zh-CN" sz="1200" b="1">
                <a:solidFill>
                  <a:srgbClr val="FF0000"/>
                </a:solidFill>
              </a:rPr>
              <a:t>1</a:t>
            </a:r>
            <a:endParaRPr lang="en-US" altLang="zh-CN" sz="1200" b="1">
              <a:solidFill>
                <a:srgbClr val="FF0000"/>
              </a:solidFill>
            </a:endParaRPr>
          </a:p>
        </p:txBody>
      </p:sp>
      <p:sp>
        <p:nvSpPr>
          <p:cNvPr id="7" name="矩形 6"/>
          <p:cNvSpPr/>
          <p:nvPr/>
        </p:nvSpPr>
        <p:spPr>
          <a:xfrm>
            <a:off x="3244215" y="1496060"/>
            <a:ext cx="627380" cy="21844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839845" y="1495425"/>
            <a:ext cx="260350" cy="275590"/>
          </a:xfrm>
          <a:prstGeom prst="rect">
            <a:avLst/>
          </a:prstGeom>
          <a:noFill/>
        </p:spPr>
        <p:txBody>
          <a:bodyPr wrap="none" rtlCol="0">
            <a:spAutoFit/>
          </a:bodyPr>
          <a:lstStyle/>
          <a:p>
            <a:r>
              <a:rPr lang="en-US" altLang="zh-CN" sz="1200" b="1">
                <a:solidFill>
                  <a:srgbClr val="FF0000"/>
                </a:solidFill>
              </a:rPr>
              <a:t>2</a:t>
            </a:r>
            <a:endParaRPr lang="en-US" altLang="zh-CN" sz="1200" b="1">
              <a:solidFill>
                <a:srgbClr val="FF0000"/>
              </a:solidFill>
            </a:endParaRPr>
          </a:p>
        </p:txBody>
      </p:sp>
      <p:sp>
        <p:nvSpPr>
          <p:cNvPr id="10" name="文本框 9"/>
          <p:cNvSpPr txBox="1"/>
          <p:nvPr/>
        </p:nvSpPr>
        <p:spPr>
          <a:xfrm>
            <a:off x="274320" y="273685"/>
            <a:ext cx="5807710"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How to Select Curtain Mode</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11" name="文本框 10"/>
          <p:cNvSpPr txBox="1"/>
          <p:nvPr/>
        </p:nvSpPr>
        <p:spPr>
          <a:xfrm>
            <a:off x="763905" y="815340"/>
            <a:ext cx="1812290" cy="22987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Click “More Settings”</a:t>
            </a:r>
            <a:endParaRPr lang="en-US" sz="900">
              <a:latin typeface="Calibri" panose="020F0502020204030204" pitchFamily="34" charset="0"/>
              <a:cs typeface="Calibri" panose="020F0502020204030204" pitchFamily="34" charset="0"/>
              <a:sym typeface="+mn-ea"/>
            </a:endParaRPr>
          </a:p>
        </p:txBody>
      </p:sp>
      <p:sp>
        <p:nvSpPr>
          <p:cNvPr id="5" name="文本框 4"/>
          <p:cNvSpPr txBox="1"/>
          <p:nvPr/>
        </p:nvSpPr>
        <p:spPr>
          <a:xfrm>
            <a:off x="3138170" y="815340"/>
            <a:ext cx="1812290" cy="22987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Click “Curtain Mode”</a:t>
            </a:r>
            <a:endParaRPr lang="en-US" sz="900">
              <a:latin typeface="Calibri" panose="020F0502020204030204" pitchFamily="34" charset="0"/>
              <a:cs typeface="Calibri" panose="020F0502020204030204" pitchFamily="34" charset="0"/>
              <a:sym typeface="+mn-ea"/>
            </a:endParaRPr>
          </a:p>
        </p:txBody>
      </p:sp>
      <p:sp>
        <p:nvSpPr>
          <p:cNvPr id="6" name="文本框 5"/>
          <p:cNvSpPr txBox="1"/>
          <p:nvPr/>
        </p:nvSpPr>
        <p:spPr>
          <a:xfrm>
            <a:off x="5528310" y="815340"/>
            <a:ext cx="2017395" cy="22987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Select the curtain mode from the list</a:t>
            </a:r>
            <a:endParaRPr lang="en-US" sz="900">
              <a:latin typeface="Calibri" panose="020F0502020204030204" pitchFamily="34" charset="0"/>
              <a:cs typeface="Calibri" panose="020F0502020204030204" pitchFamily="34" charset="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微信图片_20220413105112"/>
          <p:cNvPicPr>
            <a:picLocks noChangeAspect="1"/>
          </p:cNvPicPr>
          <p:nvPr/>
        </p:nvPicPr>
        <p:blipFill>
          <a:blip r:embed="rId1"/>
          <a:stretch>
            <a:fillRect/>
          </a:stretch>
        </p:blipFill>
        <p:spPr>
          <a:xfrm>
            <a:off x="3096260" y="1172845"/>
            <a:ext cx="1834515" cy="3264535"/>
          </a:xfrm>
          <a:prstGeom prst="rect">
            <a:avLst/>
          </a:prstGeom>
        </p:spPr>
      </p:pic>
      <p:sp>
        <p:nvSpPr>
          <p:cNvPr id="10" name="文本框 9"/>
          <p:cNvSpPr txBox="1"/>
          <p:nvPr/>
        </p:nvSpPr>
        <p:spPr>
          <a:xfrm>
            <a:off x="274320" y="273685"/>
            <a:ext cx="5807710"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How to Set Open/Close Curtain Manually</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pic>
        <p:nvPicPr>
          <p:cNvPr id="9" name="图片 8" descr="微信图片_202204131007232"/>
          <p:cNvPicPr>
            <a:picLocks noChangeAspect="1"/>
          </p:cNvPicPr>
          <p:nvPr/>
        </p:nvPicPr>
        <p:blipFill>
          <a:blip r:embed="rId2"/>
          <a:stretch>
            <a:fillRect/>
          </a:stretch>
        </p:blipFill>
        <p:spPr>
          <a:xfrm>
            <a:off x="789940" y="1172845"/>
            <a:ext cx="1826260" cy="3254375"/>
          </a:xfrm>
          <a:prstGeom prst="rect">
            <a:avLst/>
          </a:prstGeom>
        </p:spPr>
      </p:pic>
      <p:sp>
        <p:nvSpPr>
          <p:cNvPr id="12" name="矩形 11"/>
          <p:cNvSpPr/>
          <p:nvPr/>
        </p:nvSpPr>
        <p:spPr>
          <a:xfrm>
            <a:off x="840740" y="2686050"/>
            <a:ext cx="982980" cy="19748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778635" y="2641600"/>
            <a:ext cx="260350" cy="275590"/>
          </a:xfrm>
          <a:prstGeom prst="rect">
            <a:avLst/>
          </a:prstGeom>
          <a:noFill/>
        </p:spPr>
        <p:txBody>
          <a:bodyPr wrap="square" rtlCol="0">
            <a:spAutoFit/>
          </a:bodyPr>
          <a:lstStyle/>
          <a:p>
            <a:r>
              <a:rPr lang="en-US" altLang="zh-CN" sz="1200" b="1">
                <a:solidFill>
                  <a:srgbClr val="FF0000"/>
                </a:solidFill>
              </a:rPr>
              <a:t>1</a:t>
            </a:r>
            <a:endParaRPr lang="en-US" altLang="zh-CN" sz="1200" b="1">
              <a:solidFill>
                <a:srgbClr val="FF0000"/>
              </a:solidFill>
            </a:endParaRPr>
          </a:p>
        </p:txBody>
      </p:sp>
      <p:sp>
        <p:nvSpPr>
          <p:cNvPr id="7" name="矩形 6"/>
          <p:cNvSpPr/>
          <p:nvPr/>
        </p:nvSpPr>
        <p:spPr>
          <a:xfrm>
            <a:off x="3099435" y="1787525"/>
            <a:ext cx="1154430" cy="3295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373880" y="1786890"/>
            <a:ext cx="260350" cy="275590"/>
          </a:xfrm>
          <a:prstGeom prst="rect">
            <a:avLst/>
          </a:prstGeom>
          <a:noFill/>
        </p:spPr>
        <p:txBody>
          <a:bodyPr wrap="none" rtlCol="0">
            <a:spAutoFit/>
          </a:bodyPr>
          <a:lstStyle/>
          <a:p>
            <a:r>
              <a:rPr lang="en-US" altLang="zh-CN" sz="1200" b="1">
                <a:solidFill>
                  <a:srgbClr val="FF0000"/>
                </a:solidFill>
              </a:rPr>
              <a:t>2</a:t>
            </a:r>
            <a:endParaRPr lang="en-US" altLang="zh-CN" sz="1200" b="1">
              <a:solidFill>
                <a:srgbClr val="FF0000"/>
              </a:solidFill>
            </a:endParaRPr>
          </a:p>
        </p:txBody>
      </p:sp>
      <p:sp>
        <p:nvSpPr>
          <p:cNvPr id="11" name="文本框 10"/>
          <p:cNvSpPr txBox="1"/>
          <p:nvPr/>
        </p:nvSpPr>
        <p:spPr>
          <a:xfrm>
            <a:off x="763905" y="815340"/>
            <a:ext cx="1812290" cy="22987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Click “More Settings”</a:t>
            </a:r>
            <a:endParaRPr lang="en-US" sz="900">
              <a:latin typeface="Calibri" panose="020F0502020204030204" pitchFamily="34" charset="0"/>
              <a:cs typeface="Calibri" panose="020F0502020204030204" pitchFamily="34" charset="0"/>
              <a:sym typeface="+mn-ea"/>
            </a:endParaRPr>
          </a:p>
        </p:txBody>
      </p:sp>
      <p:sp>
        <p:nvSpPr>
          <p:cNvPr id="5" name="文本框 4"/>
          <p:cNvSpPr txBox="1"/>
          <p:nvPr/>
        </p:nvSpPr>
        <p:spPr>
          <a:xfrm>
            <a:off x="2998470" y="815340"/>
            <a:ext cx="1958975" cy="22987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Enable “Open/Close Curain Manually”</a:t>
            </a:r>
            <a:endParaRPr lang="en-US" sz="900">
              <a:latin typeface="Calibri" panose="020F0502020204030204" pitchFamily="34" charset="0"/>
              <a:cs typeface="Calibri" panose="020F0502020204030204" pitchFamily="34" charset="0"/>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微信图片_20220413105833"/>
          <p:cNvPicPr>
            <a:picLocks noChangeAspect="1"/>
          </p:cNvPicPr>
          <p:nvPr/>
        </p:nvPicPr>
        <p:blipFill>
          <a:blip r:embed="rId1"/>
          <a:stretch>
            <a:fillRect/>
          </a:stretch>
        </p:blipFill>
        <p:spPr>
          <a:xfrm>
            <a:off x="3159125" y="1172845"/>
            <a:ext cx="1856740" cy="3303905"/>
          </a:xfrm>
          <a:prstGeom prst="rect">
            <a:avLst/>
          </a:prstGeom>
        </p:spPr>
      </p:pic>
      <p:pic>
        <p:nvPicPr>
          <p:cNvPr id="3" name="图片 2" descr="微信图片_202204131007232"/>
          <p:cNvPicPr>
            <a:picLocks noChangeAspect="1"/>
          </p:cNvPicPr>
          <p:nvPr/>
        </p:nvPicPr>
        <p:blipFill>
          <a:blip r:embed="rId2"/>
          <a:stretch>
            <a:fillRect/>
          </a:stretch>
        </p:blipFill>
        <p:spPr>
          <a:xfrm>
            <a:off x="789940" y="1172845"/>
            <a:ext cx="1826260" cy="3254375"/>
          </a:xfrm>
          <a:prstGeom prst="rect">
            <a:avLst/>
          </a:prstGeom>
        </p:spPr>
      </p:pic>
      <p:sp>
        <p:nvSpPr>
          <p:cNvPr id="12" name="矩形 11"/>
          <p:cNvSpPr/>
          <p:nvPr/>
        </p:nvSpPr>
        <p:spPr>
          <a:xfrm>
            <a:off x="840740" y="2686050"/>
            <a:ext cx="982980" cy="19748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778635" y="2641600"/>
            <a:ext cx="260350" cy="275590"/>
          </a:xfrm>
          <a:prstGeom prst="rect">
            <a:avLst/>
          </a:prstGeom>
          <a:noFill/>
        </p:spPr>
        <p:txBody>
          <a:bodyPr wrap="square" rtlCol="0">
            <a:spAutoFit/>
          </a:bodyPr>
          <a:lstStyle/>
          <a:p>
            <a:r>
              <a:rPr lang="en-US" altLang="zh-CN" sz="1200" b="1">
                <a:solidFill>
                  <a:srgbClr val="FF0000"/>
                </a:solidFill>
              </a:rPr>
              <a:t>1</a:t>
            </a:r>
            <a:endParaRPr lang="en-US" altLang="zh-CN" sz="1200" b="1">
              <a:solidFill>
                <a:srgbClr val="FF0000"/>
              </a:solidFill>
            </a:endParaRPr>
          </a:p>
        </p:txBody>
      </p:sp>
      <p:sp>
        <p:nvSpPr>
          <p:cNvPr id="8" name="文本框 7"/>
          <p:cNvSpPr txBox="1"/>
          <p:nvPr/>
        </p:nvSpPr>
        <p:spPr>
          <a:xfrm>
            <a:off x="4307840" y="2186940"/>
            <a:ext cx="260350" cy="275590"/>
          </a:xfrm>
          <a:prstGeom prst="rect">
            <a:avLst/>
          </a:prstGeom>
          <a:noFill/>
        </p:spPr>
        <p:txBody>
          <a:bodyPr wrap="none" rtlCol="0">
            <a:spAutoFit/>
          </a:bodyPr>
          <a:lstStyle/>
          <a:p>
            <a:r>
              <a:rPr lang="en-US" altLang="zh-CN" sz="1200" b="1">
                <a:solidFill>
                  <a:srgbClr val="FF0000"/>
                </a:solidFill>
              </a:rPr>
              <a:t>2</a:t>
            </a:r>
            <a:endParaRPr lang="en-US" altLang="zh-CN" sz="1200" b="1">
              <a:solidFill>
                <a:srgbClr val="FF0000"/>
              </a:solidFill>
            </a:endParaRPr>
          </a:p>
        </p:txBody>
      </p:sp>
      <p:sp>
        <p:nvSpPr>
          <p:cNvPr id="10" name="文本框 9"/>
          <p:cNvSpPr txBox="1"/>
          <p:nvPr/>
        </p:nvSpPr>
        <p:spPr>
          <a:xfrm>
            <a:off x="274320" y="273685"/>
            <a:ext cx="6457950"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How to Set Open/Close Curtain in Reverse Direction</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11" name="文本框 10"/>
          <p:cNvSpPr txBox="1"/>
          <p:nvPr/>
        </p:nvSpPr>
        <p:spPr>
          <a:xfrm>
            <a:off x="763905" y="815340"/>
            <a:ext cx="1812290" cy="22987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Click “More Settings”</a:t>
            </a:r>
            <a:endParaRPr lang="en-US" sz="900">
              <a:latin typeface="Calibri" panose="020F0502020204030204" pitchFamily="34" charset="0"/>
              <a:cs typeface="Calibri" panose="020F0502020204030204" pitchFamily="34" charset="0"/>
              <a:sym typeface="+mn-ea"/>
            </a:endParaRPr>
          </a:p>
        </p:txBody>
      </p:sp>
      <p:sp>
        <p:nvSpPr>
          <p:cNvPr id="6" name="文本框 5"/>
          <p:cNvSpPr txBox="1"/>
          <p:nvPr/>
        </p:nvSpPr>
        <p:spPr>
          <a:xfrm>
            <a:off x="3089275" y="815340"/>
            <a:ext cx="2017395" cy="36830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Enable “</a:t>
            </a:r>
            <a:r>
              <a:rPr lang="en-US" altLang="zh-CN" sz="900" dirty="0">
                <a:latin typeface="Calibri" panose="020F0502020204030204" pitchFamily="34" charset="0"/>
                <a:ea typeface="微软雅黑" panose="020B0503020204020204" pitchFamily="34" charset="-122"/>
                <a:cs typeface="Calibri" panose="020F0502020204030204" pitchFamily="34" charset="0"/>
                <a:sym typeface="+mn-ea"/>
              </a:rPr>
              <a:t>Open/Close Curtain in Reverse Direction</a:t>
            </a:r>
            <a:r>
              <a:rPr lang="en-US" sz="900">
                <a:latin typeface="Calibri" panose="020F0502020204030204" pitchFamily="34" charset="0"/>
                <a:cs typeface="Calibri" panose="020F0502020204030204" pitchFamily="34" charset="0"/>
                <a:sym typeface="+mn-ea"/>
              </a:rPr>
              <a:t>”</a:t>
            </a:r>
            <a:endParaRPr lang="en-US" sz="900">
              <a:latin typeface="Calibri" panose="020F0502020204030204" pitchFamily="34" charset="0"/>
              <a:cs typeface="Calibri" panose="020F0502020204030204" pitchFamily="34" charset="0"/>
              <a:sym typeface="+mn-ea"/>
            </a:endParaRPr>
          </a:p>
        </p:txBody>
      </p:sp>
      <p:sp>
        <p:nvSpPr>
          <p:cNvPr id="14" name="矩形 13"/>
          <p:cNvSpPr/>
          <p:nvPr/>
        </p:nvSpPr>
        <p:spPr>
          <a:xfrm>
            <a:off x="4567555" y="2199005"/>
            <a:ext cx="378460" cy="25654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微信图片_20220413112546"/>
          <p:cNvPicPr>
            <a:picLocks noChangeAspect="1"/>
          </p:cNvPicPr>
          <p:nvPr/>
        </p:nvPicPr>
        <p:blipFill>
          <a:blip r:embed="rId1"/>
          <a:stretch>
            <a:fillRect/>
          </a:stretch>
        </p:blipFill>
        <p:spPr>
          <a:xfrm>
            <a:off x="3180715" y="1183640"/>
            <a:ext cx="1765300" cy="3140710"/>
          </a:xfrm>
          <a:prstGeom prst="rect">
            <a:avLst/>
          </a:prstGeom>
        </p:spPr>
      </p:pic>
      <p:pic>
        <p:nvPicPr>
          <p:cNvPr id="4" name="图片 3" descr="微信图片_202204131125461"/>
          <p:cNvPicPr>
            <a:picLocks noChangeAspect="1"/>
          </p:cNvPicPr>
          <p:nvPr/>
        </p:nvPicPr>
        <p:blipFill>
          <a:blip r:embed="rId2"/>
          <a:stretch>
            <a:fillRect/>
          </a:stretch>
        </p:blipFill>
        <p:spPr>
          <a:xfrm>
            <a:off x="832485" y="1082675"/>
            <a:ext cx="1844675" cy="3281680"/>
          </a:xfrm>
          <a:prstGeom prst="rect">
            <a:avLst/>
          </a:prstGeom>
        </p:spPr>
      </p:pic>
      <p:sp>
        <p:nvSpPr>
          <p:cNvPr id="12" name="矩形 11"/>
          <p:cNvSpPr/>
          <p:nvPr/>
        </p:nvSpPr>
        <p:spPr>
          <a:xfrm>
            <a:off x="878205" y="2204720"/>
            <a:ext cx="1129665" cy="19748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002155" y="2180590"/>
            <a:ext cx="260350" cy="275590"/>
          </a:xfrm>
          <a:prstGeom prst="rect">
            <a:avLst/>
          </a:prstGeom>
          <a:noFill/>
        </p:spPr>
        <p:txBody>
          <a:bodyPr wrap="square" rtlCol="0">
            <a:spAutoFit/>
          </a:bodyPr>
          <a:lstStyle/>
          <a:p>
            <a:r>
              <a:rPr lang="en-US" altLang="zh-CN" sz="1200" b="1">
                <a:solidFill>
                  <a:srgbClr val="FF0000"/>
                </a:solidFill>
              </a:rPr>
              <a:t>1</a:t>
            </a:r>
            <a:endParaRPr lang="en-US" altLang="zh-CN" sz="1200" b="1">
              <a:solidFill>
                <a:srgbClr val="FF0000"/>
              </a:solidFill>
            </a:endParaRPr>
          </a:p>
        </p:txBody>
      </p:sp>
      <p:sp>
        <p:nvSpPr>
          <p:cNvPr id="8" name="文本框 7"/>
          <p:cNvSpPr txBox="1"/>
          <p:nvPr/>
        </p:nvSpPr>
        <p:spPr>
          <a:xfrm>
            <a:off x="4356735" y="1718945"/>
            <a:ext cx="260350" cy="275590"/>
          </a:xfrm>
          <a:prstGeom prst="rect">
            <a:avLst/>
          </a:prstGeom>
          <a:noFill/>
        </p:spPr>
        <p:txBody>
          <a:bodyPr wrap="none" rtlCol="0">
            <a:spAutoFit/>
          </a:bodyPr>
          <a:lstStyle/>
          <a:p>
            <a:r>
              <a:rPr lang="en-US" altLang="zh-CN" sz="1200" b="1">
                <a:solidFill>
                  <a:srgbClr val="FF0000"/>
                </a:solidFill>
              </a:rPr>
              <a:t>2</a:t>
            </a:r>
            <a:endParaRPr lang="en-US" altLang="zh-CN" sz="1200" b="1">
              <a:solidFill>
                <a:srgbClr val="FF0000"/>
              </a:solidFill>
            </a:endParaRPr>
          </a:p>
        </p:txBody>
      </p:sp>
      <p:sp>
        <p:nvSpPr>
          <p:cNvPr id="10" name="文本框 9"/>
          <p:cNvSpPr txBox="1"/>
          <p:nvPr/>
        </p:nvSpPr>
        <p:spPr>
          <a:xfrm>
            <a:off x="274320" y="273685"/>
            <a:ext cx="6457950"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How to Create Device Group</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11" name="文本框 10"/>
          <p:cNvSpPr txBox="1"/>
          <p:nvPr/>
        </p:nvSpPr>
        <p:spPr>
          <a:xfrm>
            <a:off x="763905" y="815340"/>
            <a:ext cx="1812290" cy="22987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Click “Create a device group”</a:t>
            </a:r>
            <a:endParaRPr lang="en-US" sz="900">
              <a:latin typeface="Calibri" panose="020F0502020204030204" pitchFamily="34" charset="0"/>
              <a:cs typeface="Calibri" panose="020F0502020204030204" pitchFamily="34" charset="0"/>
              <a:sym typeface="+mn-ea"/>
            </a:endParaRPr>
          </a:p>
        </p:txBody>
      </p:sp>
      <p:sp>
        <p:nvSpPr>
          <p:cNvPr id="6" name="文本框 5"/>
          <p:cNvSpPr txBox="1"/>
          <p:nvPr/>
        </p:nvSpPr>
        <p:spPr>
          <a:xfrm>
            <a:off x="3089275" y="815340"/>
            <a:ext cx="2017395" cy="36830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Select the device and click “Next” to complete the setting.</a:t>
            </a:r>
            <a:endParaRPr lang="en-US" sz="900">
              <a:latin typeface="Calibri" panose="020F0502020204030204" pitchFamily="34" charset="0"/>
              <a:cs typeface="Calibri" panose="020F0502020204030204" pitchFamily="34" charset="0"/>
              <a:sym typeface="+mn-ea"/>
            </a:endParaRPr>
          </a:p>
        </p:txBody>
      </p:sp>
      <p:sp>
        <p:nvSpPr>
          <p:cNvPr id="14" name="矩形 13"/>
          <p:cNvSpPr/>
          <p:nvPr/>
        </p:nvSpPr>
        <p:spPr>
          <a:xfrm>
            <a:off x="4567555" y="1728470"/>
            <a:ext cx="378460" cy="25654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933190" y="3692525"/>
            <a:ext cx="260350" cy="275590"/>
          </a:xfrm>
          <a:prstGeom prst="rect">
            <a:avLst/>
          </a:prstGeom>
          <a:noFill/>
        </p:spPr>
        <p:txBody>
          <a:bodyPr wrap="none" rtlCol="0">
            <a:spAutoFit/>
          </a:bodyPr>
          <a:lstStyle/>
          <a:p>
            <a:r>
              <a:rPr lang="en-US" altLang="zh-CN" sz="1200" b="1">
                <a:solidFill>
                  <a:srgbClr val="FF0000"/>
                </a:solidFill>
              </a:rPr>
              <a:t>3</a:t>
            </a:r>
            <a:endParaRPr lang="en-US" altLang="zh-CN" sz="1200" b="1">
              <a:solidFill>
                <a:srgbClr val="FF0000"/>
              </a:solidFill>
            </a:endParaRPr>
          </a:p>
        </p:txBody>
      </p:sp>
      <p:sp>
        <p:nvSpPr>
          <p:cNvPr id="9" name="矩形 8"/>
          <p:cNvSpPr/>
          <p:nvPr/>
        </p:nvSpPr>
        <p:spPr>
          <a:xfrm>
            <a:off x="3331210" y="3912235"/>
            <a:ext cx="1450975" cy="37338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微信图片_20220413110925"/>
          <p:cNvPicPr>
            <a:picLocks noChangeAspect="1"/>
          </p:cNvPicPr>
          <p:nvPr/>
        </p:nvPicPr>
        <p:blipFill>
          <a:blip r:embed="rId1"/>
          <a:stretch>
            <a:fillRect/>
          </a:stretch>
        </p:blipFill>
        <p:spPr>
          <a:xfrm>
            <a:off x="4155440" y="1292225"/>
            <a:ext cx="1852930" cy="3296920"/>
          </a:xfrm>
          <a:prstGeom prst="rect">
            <a:avLst/>
          </a:prstGeom>
        </p:spPr>
      </p:pic>
      <p:pic>
        <p:nvPicPr>
          <p:cNvPr id="2" name="图片 1" descr="微信图片_202204131007232"/>
          <p:cNvPicPr>
            <a:picLocks noChangeAspect="1"/>
          </p:cNvPicPr>
          <p:nvPr/>
        </p:nvPicPr>
        <p:blipFill>
          <a:blip r:embed="rId2"/>
          <a:stretch>
            <a:fillRect/>
          </a:stretch>
        </p:blipFill>
        <p:spPr>
          <a:xfrm>
            <a:off x="2096770" y="1292225"/>
            <a:ext cx="1826260" cy="3254375"/>
          </a:xfrm>
          <a:prstGeom prst="rect">
            <a:avLst/>
          </a:prstGeom>
        </p:spPr>
      </p:pic>
      <p:sp>
        <p:nvSpPr>
          <p:cNvPr id="12" name="矩形 11"/>
          <p:cNvSpPr/>
          <p:nvPr/>
        </p:nvSpPr>
        <p:spPr>
          <a:xfrm>
            <a:off x="2096770" y="3747770"/>
            <a:ext cx="862330" cy="2152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959100" y="3717290"/>
            <a:ext cx="260350" cy="275590"/>
          </a:xfrm>
          <a:prstGeom prst="rect">
            <a:avLst/>
          </a:prstGeom>
          <a:noFill/>
        </p:spPr>
        <p:txBody>
          <a:bodyPr wrap="none" rtlCol="0">
            <a:spAutoFit/>
          </a:bodyPr>
          <a:lstStyle/>
          <a:p>
            <a:r>
              <a:rPr lang="en-US" altLang="zh-CN" sz="1200" b="1">
                <a:solidFill>
                  <a:srgbClr val="FF0000"/>
                </a:solidFill>
              </a:rPr>
              <a:t>1</a:t>
            </a:r>
            <a:endParaRPr lang="en-US" altLang="zh-CN" sz="1200" b="1">
              <a:solidFill>
                <a:srgbClr val="FF0000"/>
              </a:solidFill>
            </a:endParaRPr>
          </a:p>
        </p:txBody>
      </p:sp>
      <p:sp>
        <p:nvSpPr>
          <p:cNvPr id="7" name="矩形 6"/>
          <p:cNvSpPr/>
          <p:nvPr/>
        </p:nvSpPr>
        <p:spPr>
          <a:xfrm>
            <a:off x="4590415" y="1593850"/>
            <a:ext cx="862330" cy="2152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446395" y="1544320"/>
            <a:ext cx="260350" cy="275590"/>
          </a:xfrm>
          <a:prstGeom prst="rect">
            <a:avLst/>
          </a:prstGeom>
          <a:noFill/>
        </p:spPr>
        <p:txBody>
          <a:bodyPr wrap="none" rtlCol="0">
            <a:spAutoFit/>
          </a:bodyPr>
          <a:lstStyle/>
          <a:p>
            <a:r>
              <a:rPr lang="en-US" altLang="zh-CN" sz="1200" b="1">
                <a:solidFill>
                  <a:srgbClr val="FF0000"/>
                </a:solidFill>
              </a:rPr>
              <a:t>2</a:t>
            </a:r>
            <a:endParaRPr lang="en-US" altLang="zh-CN" sz="1200" b="1">
              <a:solidFill>
                <a:srgbClr val="FF0000"/>
              </a:solidFill>
            </a:endParaRPr>
          </a:p>
        </p:txBody>
      </p:sp>
      <p:sp>
        <p:nvSpPr>
          <p:cNvPr id="10" name="文本框 9"/>
          <p:cNvSpPr txBox="1"/>
          <p:nvPr/>
        </p:nvSpPr>
        <p:spPr>
          <a:xfrm>
            <a:off x="274320" y="273685"/>
            <a:ext cx="5807710"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How to Check Logs</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25" name="文本框 24"/>
          <p:cNvSpPr txBox="1"/>
          <p:nvPr/>
        </p:nvSpPr>
        <p:spPr>
          <a:xfrm>
            <a:off x="2014220" y="923925"/>
            <a:ext cx="1852930" cy="36830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Click “Logs” when enter “Curtain controller”.</a:t>
            </a:r>
            <a:endParaRPr lang="en-US" sz="900">
              <a:latin typeface="Calibri" panose="020F0502020204030204" pitchFamily="34" charset="0"/>
              <a:cs typeface="Calibri" panose="020F0502020204030204" pitchFamily="34" charset="0"/>
              <a:sym typeface="+mn-ea"/>
            </a:endParaRPr>
          </a:p>
        </p:txBody>
      </p:sp>
      <p:sp>
        <p:nvSpPr>
          <p:cNvPr id="3" name="文本框 2"/>
          <p:cNvSpPr txBox="1"/>
          <p:nvPr/>
        </p:nvSpPr>
        <p:spPr>
          <a:xfrm>
            <a:off x="4155440" y="923925"/>
            <a:ext cx="1852930" cy="229870"/>
          </a:xfrm>
          <a:prstGeom prst="rect">
            <a:avLst/>
          </a:prstGeom>
          <a:noFill/>
        </p:spPr>
        <p:txBody>
          <a:bodyPr wrap="square" rtlCol="0" anchor="t">
            <a:spAutoFit/>
          </a:bodyPr>
          <a:lstStyle/>
          <a:p>
            <a:pPr fontAlgn="auto">
              <a:lnSpc>
                <a:spcPct val="100000"/>
              </a:lnSpc>
            </a:pPr>
            <a:r>
              <a:rPr lang="en-US" sz="900">
                <a:latin typeface="Calibri" panose="020F0502020204030204" pitchFamily="34" charset="0"/>
                <a:cs typeface="Calibri" panose="020F0502020204030204" pitchFamily="34" charset="0"/>
                <a:sym typeface="+mn-ea"/>
              </a:rPr>
              <a:t>Select the date.</a:t>
            </a:r>
            <a:endParaRPr lang="en-US" sz="900">
              <a:latin typeface="Calibri" panose="020F0502020204030204" pitchFamily="34" charset="0"/>
              <a:cs typeface="Calibri" panose="020F0502020204030204" pitchFamily="34" charset="0"/>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9705" y="167640"/>
            <a:ext cx="5322570" cy="414020"/>
          </a:xfrm>
          <a:prstGeom prst="rect">
            <a:avLst/>
          </a:prstGeom>
          <a:noFill/>
        </p:spPr>
        <p:txBody>
          <a:bodyPr wrap="square" rtlCol="0">
            <a:spAutoFit/>
          </a:bodyPr>
          <a:lstStyle/>
          <a:p>
            <a:r>
              <a:rPr lang="en-US" altLang="zh-CN" sz="2100" b="1"/>
              <a:t>How to Configure Automation and Scene</a:t>
            </a:r>
            <a:endParaRPr lang="en-US" altLang="zh-CN" sz="2100" b="1"/>
          </a:p>
        </p:txBody>
      </p:sp>
      <p:sp>
        <p:nvSpPr>
          <p:cNvPr id="3" name="文本框 2"/>
          <p:cNvSpPr txBox="1"/>
          <p:nvPr/>
        </p:nvSpPr>
        <p:spPr>
          <a:xfrm>
            <a:off x="277495" y="949325"/>
            <a:ext cx="2385695" cy="645160"/>
          </a:xfrm>
          <a:prstGeom prst="rect">
            <a:avLst/>
          </a:prstGeom>
          <a:noFill/>
        </p:spPr>
        <p:txBody>
          <a:bodyPr wrap="square" rtlCol="0" anchor="t">
            <a:spAutoFit/>
          </a:bodyPr>
          <a:lstStyle/>
          <a:p>
            <a:pPr fontAlgn="auto">
              <a:lnSpc>
                <a:spcPct val="150000"/>
              </a:lnSpc>
            </a:pPr>
            <a:r>
              <a:rPr lang="en-US" altLang="zh-CN" sz="1200" b="1">
                <a:latin typeface="+mn-ea"/>
              </a:rPr>
              <a:t>IF</a:t>
            </a:r>
            <a:r>
              <a:rPr lang="en-US" altLang="zh-CN" sz="1200">
                <a:latin typeface="+mn-ea"/>
              </a:rPr>
              <a:t>:</a:t>
            </a:r>
            <a:endParaRPr lang="en-US" altLang="zh-CN" sz="1200">
              <a:latin typeface="+mn-ea"/>
            </a:endParaRPr>
          </a:p>
          <a:p>
            <a:pPr fontAlgn="auto">
              <a:lnSpc>
                <a:spcPct val="150000"/>
              </a:lnSpc>
            </a:pPr>
            <a:r>
              <a:rPr lang="en-US" altLang="zh-CN" sz="1200">
                <a:latin typeface="+mn-ea"/>
              </a:rPr>
              <a:t>Not support</a:t>
            </a:r>
            <a:endParaRPr lang="en-US" altLang="zh-CN" sz="1200">
              <a:latin typeface="+mn-ea"/>
            </a:endParaRPr>
          </a:p>
        </p:txBody>
      </p:sp>
      <p:sp>
        <p:nvSpPr>
          <p:cNvPr id="9" name="文本框 8"/>
          <p:cNvSpPr txBox="1"/>
          <p:nvPr/>
        </p:nvSpPr>
        <p:spPr>
          <a:xfrm>
            <a:off x="179705" y="528320"/>
            <a:ext cx="8104505" cy="460375"/>
          </a:xfrm>
          <a:prstGeom prst="rect">
            <a:avLst/>
          </a:prstGeom>
          <a:noFill/>
        </p:spPr>
        <p:txBody>
          <a:bodyPr wrap="square" rtlCol="0">
            <a:spAutoFit/>
          </a:bodyPr>
          <a:lstStyle/>
          <a:p>
            <a:pPr indent="0" fontAlgn="auto"/>
            <a:r>
              <a:rPr kumimoji="1" lang="en-US" altLang="zh-CN" sz="1200" dirty="0">
                <a:latin typeface="Calibri" panose="020F0502020204030204" pitchFamily="34" charset="0"/>
                <a:cs typeface="Calibri" panose="020F0502020204030204" pitchFamily="34" charset="0"/>
              </a:rPr>
              <a:t>Aqara curtain controller supports the below Automation on </a:t>
            </a:r>
            <a:r>
              <a:rPr kumimoji="1" lang="en-US" altLang="zh-CN" sz="1200" b="1" dirty="0">
                <a:latin typeface="Calibri" panose="020F0502020204030204" pitchFamily="34" charset="0"/>
                <a:cs typeface="Calibri" panose="020F0502020204030204" pitchFamily="34" charset="0"/>
              </a:rPr>
              <a:t>Aqara Home App.</a:t>
            </a:r>
            <a:endParaRPr kumimoji="1" lang="en-US" altLang="zh-CN" sz="1200" b="1" dirty="0">
              <a:latin typeface="Calibri" panose="020F0502020204030204" pitchFamily="34" charset="0"/>
              <a:cs typeface="Calibri" panose="020F0502020204030204" pitchFamily="34" charset="0"/>
            </a:endParaRPr>
          </a:p>
          <a:p>
            <a:pPr indent="0" fontAlgn="auto"/>
            <a:r>
              <a:rPr lang="en-US" sz="1200">
                <a:latin typeface="Calibri" panose="020F0502020204030204" pitchFamily="34" charset="0"/>
                <a:cs typeface="Calibri" panose="020F0502020204030204" pitchFamily="34" charset="0"/>
                <a:sym typeface="+mn-ea"/>
              </a:rPr>
              <a:t>Please click “Automation” and “Scene” to start the configuration, below are the main steps on App.</a:t>
            </a:r>
            <a:endParaRPr kumimoji="1" lang="en-US" altLang="zh-CN" sz="1200" dirty="0">
              <a:latin typeface="Calibri" panose="020F0502020204030204" pitchFamily="34" charset="0"/>
              <a:cs typeface="Calibri" panose="020F0502020204030204" pitchFamily="34" charset="0"/>
            </a:endParaRPr>
          </a:p>
        </p:txBody>
      </p:sp>
      <p:sp>
        <p:nvSpPr>
          <p:cNvPr id="4" name="文本框 3"/>
          <p:cNvSpPr txBox="1"/>
          <p:nvPr/>
        </p:nvSpPr>
        <p:spPr>
          <a:xfrm>
            <a:off x="277495" y="1590675"/>
            <a:ext cx="3719830" cy="2306955"/>
          </a:xfrm>
          <a:prstGeom prst="rect">
            <a:avLst/>
          </a:prstGeom>
          <a:noFill/>
        </p:spPr>
        <p:txBody>
          <a:bodyPr wrap="square" rtlCol="0" anchor="t">
            <a:spAutoFit/>
          </a:bodyPr>
          <a:lstStyle/>
          <a:p>
            <a:pPr fontAlgn="auto">
              <a:lnSpc>
                <a:spcPct val="150000"/>
              </a:lnSpc>
            </a:pPr>
            <a:r>
              <a:rPr lang="en-US" altLang="zh-CN" sz="1200" b="1">
                <a:latin typeface="+mn-ea"/>
                <a:sym typeface="+mn-ea"/>
              </a:rPr>
              <a:t>Then:</a:t>
            </a:r>
            <a:endParaRPr lang="en-US" altLang="zh-CN" sz="1200" b="1">
              <a:latin typeface="+mn-ea"/>
            </a:endParaRPr>
          </a:p>
          <a:p>
            <a:pPr fontAlgn="auto">
              <a:lnSpc>
                <a:spcPct val="150000"/>
              </a:lnSpc>
            </a:pPr>
            <a:r>
              <a:rPr lang="en-US" altLang="zh-CN" sz="1200">
                <a:latin typeface="+mn-ea"/>
                <a:sym typeface="+mn-ea"/>
              </a:rPr>
              <a:t>Open</a:t>
            </a:r>
            <a:endParaRPr lang="en-US" altLang="zh-CN" sz="1200">
              <a:latin typeface="+mn-ea"/>
              <a:sym typeface="+mn-ea"/>
            </a:endParaRPr>
          </a:p>
          <a:p>
            <a:pPr fontAlgn="auto">
              <a:lnSpc>
                <a:spcPct val="150000"/>
              </a:lnSpc>
            </a:pPr>
            <a:r>
              <a:rPr lang="en-US" altLang="zh-CN" sz="1200"/>
              <a:t>Close</a:t>
            </a:r>
            <a:endParaRPr lang="en-US" altLang="zh-CN" sz="1200"/>
          </a:p>
          <a:p>
            <a:pPr fontAlgn="auto">
              <a:lnSpc>
                <a:spcPct val="150000"/>
              </a:lnSpc>
            </a:pPr>
            <a:r>
              <a:rPr lang="en-US" altLang="zh-CN" sz="1200"/>
              <a:t>Open/Close</a:t>
            </a:r>
            <a:endParaRPr lang="en-US" altLang="zh-CN" sz="1200"/>
          </a:p>
          <a:p>
            <a:pPr fontAlgn="auto">
              <a:lnSpc>
                <a:spcPct val="150000"/>
              </a:lnSpc>
            </a:pPr>
            <a:r>
              <a:rPr lang="en-US" altLang="zh-CN" sz="1200"/>
              <a:t>Open to </a:t>
            </a:r>
            <a:endParaRPr lang="en-US" altLang="zh-CN" sz="1200"/>
          </a:p>
          <a:p>
            <a:pPr fontAlgn="auto">
              <a:lnSpc>
                <a:spcPct val="150000"/>
              </a:lnSpc>
            </a:pPr>
            <a:r>
              <a:rPr lang="en-US" altLang="zh-CN" sz="1200"/>
              <a:t>Stop</a:t>
            </a:r>
            <a:endParaRPr lang="en-US" altLang="zh-CN" sz="1200"/>
          </a:p>
          <a:p>
            <a:pPr fontAlgn="auto">
              <a:lnSpc>
                <a:spcPct val="150000"/>
              </a:lnSpc>
            </a:pPr>
            <a:r>
              <a:rPr lang="en-US" altLang="zh-CN" sz="1200"/>
              <a:t>Adjust curtain opening ratio (Only support cube rotation)</a:t>
            </a:r>
            <a:endParaRPr lang="en-US" altLang="zh-CN" sz="1200"/>
          </a:p>
          <a:p>
            <a:pPr fontAlgn="auto">
              <a:lnSpc>
                <a:spcPct val="150000"/>
              </a:lnSpc>
            </a:pPr>
            <a:r>
              <a:rPr lang="en-US" altLang="zh-CN" sz="1200"/>
              <a:t>Set it to specified scene</a:t>
            </a:r>
            <a:endParaRPr lang="en-US" altLang="zh-CN" sz="1200"/>
          </a:p>
        </p:txBody>
      </p:sp>
      <p:sp>
        <p:nvSpPr>
          <p:cNvPr id="11" name="文本框 10"/>
          <p:cNvSpPr txBox="1"/>
          <p:nvPr/>
        </p:nvSpPr>
        <p:spPr>
          <a:xfrm>
            <a:off x="4243070" y="1082040"/>
            <a:ext cx="1783080" cy="321945"/>
          </a:xfrm>
          <a:prstGeom prst="rect">
            <a:avLst/>
          </a:prstGeom>
          <a:noFill/>
        </p:spPr>
        <p:txBody>
          <a:bodyPr wrap="square" rtlCol="0" anchor="t">
            <a:spAutoFit/>
          </a:bodyPr>
          <a:lstStyle/>
          <a:p>
            <a:pPr fontAlgn="auto">
              <a:lnSpc>
                <a:spcPct val="150000"/>
              </a:lnSpc>
            </a:pPr>
            <a:r>
              <a:rPr lang="en-US" altLang="zh-CN" sz="1000" b="1">
                <a:latin typeface="+mn-ea"/>
                <a:sym typeface="+mn-ea"/>
              </a:rPr>
              <a:t>Automation configuration</a:t>
            </a:r>
            <a:endParaRPr lang="en-US" altLang="zh-CN" sz="1000" b="1">
              <a:latin typeface="+mn-ea"/>
              <a:sym typeface="+mn-ea"/>
            </a:endParaRPr>
          </a:p>
        </p:txBody>
      </p:sp>
      <p:sp>
        <p:nvSpPr>
          <p:cNvPr id="12" name="文本框 11"/>
          <p:cNvSpPr txBox="1"/>
          <p:nvPr/>
        </p:nvSpPr>
        <p:spPr>
          <a:xfrm>
            <a:off x="6776720" y="1082040"/>
            <a:ext cx="1356995" cy="321945"/>
          </a:xfrm>
          <a:prstGeom prst="rect">
            <a:avLst/>
          </a:prstGeom>
          <a:noFill/>
        </p:spPr>
        <p:txBody>
          <a:bodyPr wrap="square" rtlCol="0" anchor="t">
            <a:spAutoFit/>
          </a:bodyPr>
          <a:lstStyle/>
          <a:p>
            <a:pPr fontAlgn="auto">
              <a:lnSpc>
                <a:spcPct val="150000"/>
              </a:lnSpc>
            </a:pPr>
            <a:r>
              <a:rPr lang="en-US" altLang="zh-CN" sz="1000" b="1">
                <a:latin typeface="+mn-ea"/>
                <a:sym typeface="+mn-ea"/>
              </a:rPr>
              <a:t>Scene configuration</a:t>
            </a:r>
            <a:endParaRPr lang="en-US" altLang="zh-CN" sz="1000" b="1">
              <a:latin typeface="+mn-ea"/>
              <a:sym typeface="+mn-ea"/>
            </a:endParaRPr>
          </a:p>
        </p:txBody>
      </p:sp>
      <p:pic>
        <p:nvPicPr>
          <p:cNvPr id="5" name="图片 4" descr="微信图片_202204131112151"/>
          <p:cNvPicPr>
            <a:picLocks noChangeAspect="1"/>
          </p:cNvPicPr>
          <p:nvPr/>
        </p:nvPicPr>
        <p:blipFill>
          <a:blip r:embed="rId1"/>
          <a:stretch>
            <a:fillRect/>
          </a:stretch>
        </p:blipFill>
        <p:spPr>
          <a:xfrm>
            <a:off x="6776720" y="1497330"/>
            <a:ext cx="1528445" cy="2720975"/>
          </a:xfrm>
          <a:prstGeom prst="rect">
            <a:avLst/>
          </a:prstGeom>
        </p:spPr>
      </p:pic>
      <p:pic>
        <p:nvPicPr>
          <p:cNvPr id="8" name="图片 7" descr="微信图片_20220413111215"/>
          <p:cNvPicPr>
            <a:picLocks noChangeAspect="1"/>
          </p:cNvPicPr>
          <p:nvPr/>
        </p:nvPicPr>
        <p:blipFill>
          <a:blip r:embed="rId2"/>
          <a:stretch>
            <a:fillRect/>
          </a:stretch>
        </p:blipFill>
        <p:spPr>
          <a:xfrm>
            <a:off x="4369435" y="1497330"/>
            <a:ext cx="1530350" cy="272288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96141" y="262980"/>
            <a:ext cx="3296516" cy="414020"/>
          </a:xfrm>
          <a:prstGeom prst="rect">
            <a:avLst/>
          </a:prstGeom>
          <a:noFill/>
        </p:spPr>
        <p:txBody>
          <a:bodyPr wrap="square" rtlCol="0">
            <a:spAutoFit/>
          </a:bodyPr>
          <a:lstStyle/>
          <a:p>
            <a:r>
              <a:rPr lang="en-US" altLang="zh-CN" sz="2100" b="1" dirty="0">
                <a:latin typeface="微软雅黑" panose="020B0503020204020204" pitchFamily="34" charset="-122"/>
                <a:ea typeface="微软雅黑" panose="020B0503020204020204" pitchFamily="34" charset="-122"/>
              </a:rPr>
              <a:t>Content</a:t>
            </a:r>
            <a:endParaRPr lang="en-US" altLang="zh-CN" sz="2100" b="1" dirty="0">
              <a:latin typeface="微软雅黑" panose="020B0503020204020204" pitchFamily="34" charset="-122"/>
              <a:ea typeface="微软雅黑" panose="020B0503020204020204" pitchFamily="34" charset="-122"/>
            </a:endParaRPr>
          </a:p>
        </p:txBody>
      </p:sp>
      <p:sp>
        <p:nvSpPr>
          <p:cNvPr id="4" name="文本框 3"/>
          <p:cNvSpPr txBox="1"/>
          <p:nvPr/>
        </p:nvSpPr>
        <p:spPr>
          <a:xfrm>
            <a:off x="373380" y="1209675"/>
            <a:ext cx="3910965" cy="1753235"/>
          </a:xfrm>
          <a:prstGeom prst="rect">
            <a:avLst/>
          </a:prstGeom>
          <a:noFill/>
        </p:spPr>
        <p:txBody>
          <a:bodyPr wrap="square" rtlCol="0">
            <a:spAutoFit/>
          </a:bodyPr>
          <a:lstStyle/>
          <a:p>
            <a:pPr marL="285750" indent="-285750" fontAlgn="auto">
              <a:lnSpc>
                <a:spcPct val="150000"/>
              </a:lnSpc>
              <a:buFont typeface="Wingdings" panose="05000000000000000000" charset="0"/>
              <a:buChar char="Ø"/>
            </a:pPr>
            <a:r>
              <a:rPr lang="en-US" altLang="zh-CN" b="1">
                <a:solidFill>
                  <a:schemeClr val="tx1"/>
                </a:solidFill>
              </a:rPr>
              <a:t>Product introduction</a:t>
            </a:r>
            <a:endParaRPr lang="en-US" altLang="zh-CN" b="1">
              <a:solidFill>
                <a:schemeClr val="tx1"/>
              </a:solidFill>
            </a:endParaRPr>
          </a:p>
          <a:p>
            <a:pPr marL="285750" indent="-285750" algn="l" fontAlgn="auto">
              <a:lnSpc>
                <a:spcPct val="150000"/>
              </a:lnSpc>
              <a:buClrTx/>
              <a:buSzTx/>
              <a:buFont typeface="Wingdings" panose="05000000000000000000" charset="0"/>
              <a:buChar char="Ø"/>
            </a:pPr>
            <a:r>
              <a:rPr lang="en-US" altLang="zh-CN" b="1">
                <a:solidFill>
                  <a:schemeClr val="tx1"/>
                </a:solidFill>
              </a:rPr>
              <a:t>Product installation</a:t>
            </a:r>
            <a:endParaRPr lang="en-US" altLang="zh-CN" b="1">
              <a:solidFill>
                <a:schemeClr val="tx1"/>
              </a:solidFill>
            </a:endParaRPr>
          </a:p>
          <a:p>
            <a:pPr marL="285750" indent="-285750" algn="l" fontAlgn="auto">
              <a:lnSpc>
                <a:spcPct val="150000"/>
              </a:lnSpc>
              <a:buClrTx/>
              <a:buSzTx/>
              <a:buFont typeface="Wingdings" panose="05000000000000000000" charset="0"/>
              <a:buChar char="Ø"/>
            </a:pPr>
            <a:r>
              <a:rPr lang="en-US" altLang="zh-CN" b="1">
                <a:solidFill>
                  <a:schemeClr val="tx1"/>
                </a:solidFill>
              </a:rPr>
              <a:t>Configuration on App</a:t>
            </a:r>
            <a:endParaRPr lang="en-US" altLang="zh-CN" b="1">
              <a:solidFill>
                <a:schemeClr val="tx1"/>
              </a:solidFill>
            </a:endParaRPr>
          </a:p>
          <a:p>
            <a:pPr marL="285750" indent="-285750" algn="l" fontAlgn="auto">
              <a:lnSpc>
                <a:spcPct val="150000"/>
              </a:lnSpc>
              <a:buClrTx/>
              <a:buSzTx/>
              <a:buFont typeface="Wingdings" panose="05000000000000000000" charset="0"/>
              <a:buChar char="Ø"/>
            </a:pPr>
            <a:r>
              <a:rPr lang="en-US" altLang="zh-CN" b="1">
                <a:gradFill>
                  <a:gsLst>
                    <a:gs pos="0">
                      <a:srgbClr val="007BD3"/>
                    </a:gs>
                    <a:gs pos="100000">
                      <a:srgbClr val="034373"/>
                    </a:gs>
                  </a:gsLst>
                  <a:lin scaled="0"/>
                </a:gradFill>
              </a:rPr>
              <a:t>FAQ</a:t>
            </a:r>
            <a:endParaRPr lang="en-US" altLang="zh-CN" b="1">
              <a:gradFill>
                <a:gsLst>
                  <a:gs pos="0">
                    <a:srgbClr val="007BD3"/>
                  </a:gs>
                  <a:gs pos="100000">
                    <a:srgbClr val="034373"/>
                  </a:gs>
                </a:gsLst>
                <a:lin scaled="0"/>
              </a:gra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9705" y="167640"/>
            <a:ext cx="5322570" cy="414020"/>
          </a:xfrm>
          <a:prstGeom prst="rect">
            <a:avLst/>
          </a:prstGeom>
          <a:noFill/>
        </p:spPr>
        <p:txBody>
          <a:bodyPr wrap="square" rtlCol="0">
            <a:spAutoFit/>
          </a:bodyPr>
          <a:lstStyle/>
          <a:p>
            <a:r>
              <a:rPr lang="en-US" altLang="zh-CN" sz="2100" b="1"/>
              <a:t>FAQ for Curtain Controller</a:t>
            </a:r>
            <a:endParaRPr lang="en-US" altLang="zh-CN" sz="2100" b="1"/>
          </a:p>
        </p:txBody>
      </p:sp>
      <p:sp>
        <p:nvSpPr>
          <p:cNvPr id="4" name="文本框 3"/>
          <p:cNvSpPr txBox="1"/>
          <p:nvPr/>
        </p:nvSpPr>
        <p:spPr>
          <a:xfrm>
            <a:off x="196215" y="581660"/>
            <a:ext cx="8420735" cy="3322955"/>
          </a:xfrm>
          <a:prstGeom prst="rect">
            <a:avLst/>
          </a:prstGeom>
          <a:noFill/>
        </p:spPr>
        <p:txBody>
          <a:bodyPr wrap="square" rtlCol="0" anchor="t">
            <a:spAutoFit/>
          </a:bodyPr>
          <a:lstStyle/>
          <a:p>
            <a:pPr indent="0" algn="l">
              <a:buNone/>
            </a:pPr>
            <a:r>
              <a:rPr lang="en-US" sz="1000" b="1" dirty="0">
                <a:solidFill>
                  <a:srgbClr val="000000"/>
                </a:solidFill>
                <a:latin typeface="Calibri" panose="020F0502020204030204" pitchFamily="34" charset="0"/>
                <a:cs typeface="Calibri" panose="020F0502020204030204" pitchFamily="34" charset="0"/>
                <a:sym typeface="+mn-ea"/>
              </a:rPr>
              <a:t>1. What is the maximum load the </a:t>
            </a:r>
            <a:r>
              <a:rPr lang="en-US" sz="1000" b="1" dirty="0" err="1">
                <a:solidFill>
                  <a:srgbClr val="000000"/>
                </a:solidFill>
                <a:latin typeface="Calibri" panose="020F0502020204030204" pitchFamily="34" charset="0"/>
                <a:cs typeface="Calibri" panose="020F0502020204030204" pitchFamily="34" charset="0"/>
                <a:sym typeface="+mn-ea"/>
              </a:rPr>
              <a:t>Aqara</a:t>
            </a:r>
            <a:r>
              <a:rPr lang="en-US" sz="1000" b="1" dirty="0">
                <a:solidFill>
                  <a:srgbClr val="000000"/>
                </a:solidFill>
                <a:latin typeface="Calibri" panose="020F0502020204030204" pitchFamily="34" charset="0"/>
                <a:cs typeface="Calibri" panose="020F0502020204030204" pitchFamily="34" charset="0"/>
                <a:sym typeface="+mn-ea"/>
              </a:rPr>
              <a:t> Curtain Controller supports?</a:t>
            </a:r>
            <a:endParaRPr lang="en-US" sz="1000" b="1" dirty="0">
              <a:solidFill>
                <a:srgbClr val="000000"/>
              </a:solidFill>
              <a:latin typeface="Calibri" panose="020F0502020204030204" pitchFamily="34" charset="0"/>
              <a:cs typeface="Calibri" panose="020F0502020204030204" pitchFamily="34" charset="0"/>
              <a:sym typeface="+mn-ea"/>
            </a:endParaRPr>
          </a:p>
          <a:p>
            <a:pPr indent="0" algn="l">
              <a:buNone/>
            </a:pPr>
            <a:r>
              <a:rPr lang="en-US" sz="1000" dirty="0">
                <a:solidFill>
                  <a:srgbClr val="040BA2"/>
                </a:solidFill>
                <a:latin typeface="Calibri" panose="020F0502020204030204" pitchFamily="34" charset="0"/>
                <a:cs typeface="Calibri" panose="020F0502020204030204" pitchFamily="34" charset="0"/>
                <a:sym typeface="+mn-ea"/>
              </a:rPr>
              <a:t>50KG</a:t>
            </a:r>
            <a:endParaRPr lang="en-US" sz="1000" dirty="0">
              <a:solidFill>
                <a:srgbClr val="040BA2"/>
              </a:solidFill>
              <a:latin typeface="Calibri" panose="020F0502020204030204" pitchFamily="34" charset="0"/>
              <a:cs typeface="Calibri" panose="020F0502020204030204" pitchFamily="34" charset="0"/>
              <a:sym typeface="+mn-ea"/>
            </a:endParaRPr>
          </a:p>
          <a:p>
            <a:pPr indent="0" algn="l">
              <a:buNone/>
            </a:pPr>
            <a:endParaRPr lang="en-US" sz="1000" dirty="0">
              <a:solidFill>
                <a:srgbClr val="040BA2"/>
              </a:solidFill>
              <a:latin typeface="Calibri" panose="020F0502020204030204" pitchFamily="34" charset="0"/>
              <a:cs typeface="Calibri" panose="020F0502020204030204" pitchFamily="34" charset="0"/>
              <a:sym typeface="+mn-ea"/>
            </a:endParaRPr>
          </a:p>
          <a:p>
            <a:pPr indent="0" algn="l">
              <a:buNone/>
            </a:pPr>
            <a:r>
              <a:rPr lang="en-US" sz="1000" b="1" dirty="0">
                <a:solidFill>
                  <a:srgbClr val="000000"/>
                </a:solidFill>
                <a:latin typeface="Calibri" panose="020F0502020204030204" pitchFamily="34" charset="0"/>
                <a:cs typeface="Calibri" panose="020F0502020204030204" pitchFamily="34" charset="0"/>
                <a:sym typeface="+mn-ea"/>
              </a:rPr>
              <a:t>2. How much is the torque of the </a:t>
            </a:r>
            <a:r>
              <a:rPr lang="en-US" sz="1000" b="1" dirty="0" err="1">
                <a:solidFill>
                  <a:srgbClr val="000000"/>
                </a:solidFill>
                <a:latin typeface="Calibri" panose="020F0502020204030204" pitchFamily="34" charset="0"/>
                <a:cs typeface="Calibri" panose="020F0502020204030204" pitchFamily="34" charset="0"/>
                <a:sym typeface="+mn-ea"/>
              </a:rPr>
              <a:t>Aqara</a:t>
            </a:r>
            <a:r>
              <a:rPr lang="en-US" sz="1000" b="1" dirty="0">
                <a:solidFill>
                  <a:srgbClr val="000000"/>
                </a:solidFill>
                <a:latin typeface="Calibri" panose="020F0502020204030204" pitchFamily="34" charset="0"/>
                <a:cs typeface="Calibri" panose="020F0502020204030204" pitchFamily="34" charset="0"/>
                <a:sym typeface="+mn-ea"/>
              </a:rPr>
              <a:t> Curtain Controller?</a:t>
            </a:r>
            <a:endParaRPr lang="en-US" sz="1000" b="1" dirty="0">
              <a:solidFill>
                <a:srgbClr val="000000"/>
              </a:solidFill>
              <a:latin typeface="Calibri" panose="020F0502020204030204" pitchFamily="34" charset="0"/>
              <a:cs typeface="Calibri" panose="020F0502020204030204" pitchFamily="34" charset="0"/>
              <a:sym typeface="+mn-ea"/>
            </a:endParaRPr>
          </a:p>
          <a:p>
            <a:pPr indent="0" algn="l">
              <a:buNone/>
            </a:pPr>
            <a:r>
              <a:rPr lang="en-US" sz="1000" dirty="0">
                <a:solidFill>
                  <a:srgbClr val="040BA2"/>
                </a:solidFill>
                <a:latin typeface="Calibri" panose="020F0502020204030204" pitchFamily="34" charset="0"/>
                <a:cs typeface="Calibri" panose="020F0502020204030204" pitchFamily="34" charset="0"/>
                <a:sym typeface="+mn-ea"/>
              </a:rPr>
              <a:t>1.2N·m</a:t>
            </a:r>
            <a:endParaRPr lang="en-US" sz="1000" dirty="0">
              <a:solidFill>
                <a:srgbClr val="040BA2"/>
              </a:solidFill>
              <a:latin typeface="Calibri" panose="020F0502020204030204" pitchFamily="34" charset="0"/>
              <a:cs typeface="Calibri" panose="020F0502020204030204" pitchFamily="34" charset="0"/>
              <a:sym typeface="+mn-ea"/>
            </a:endParaRPr>
          </a:p>
          <a:p>
            <a:pPr indent="0" algn="l">
              <a:buNone/>
            </a:pPr>
            <a:endParaRPr lang="en-US" sz="1000" dirty="0">
              <a:solidFill>
                <a:srgbClr val="040BA2"/>
              </a:solidFill>
              <a:latin typeface="Calibri" panose="020F0502020204030204" pitchFamily="34" charset="0"/>
              <a:cs typeface="Calibri" panose="020F0502020204030204" pitchFamily="34" charset="0"/>
              <a:sym typeface="+mn-ea"/>
            </a:endParaRPr>
          </a:p>
          <a:p>
            <a:pPr indent="0" algn="l">
              <a:buNone/>
            </a:pPr>
            <a:r>
              <a:rPr lang="en-US" sz="1000" b="1" dirty="0">
                <a:solidFill>
                  <a:srgbClr val="000000"/>
                </a:solidFill>
                <a:latin typeface="Calibri" panose="020F0502020204030204" pitchFamily="34" charset="0"/>
                <a:cs typeface="Calibri" panose="020F0502020204030204" pitchFamily="34" charset="0"/>
                <a:sym typeface="+mn-ea"/>
              </a:rPr>
              <a:t>3. When I pull the curtain manually, the curtain can not open or close automatically.</a:t>
            </a:r>
            <a:endParaRPr lang="en-US" sz="1000" b="1" dirty="0">
              <a:solidFill>
                <a:srgbClr val="000000"/>
              </a:solidFill>
              <a:latin typeface="Calibri" panose="020F0502020204030204" pitchFamily="34" charset="0"/>
              <a:cs typeface="Calibri" panose="020F0502020204030204" pitchFamily="34" charset="0"/>
              <a:sym typeface="+mn-ea"/>
            </a:endParaRPr>
          </a:p>
          <a:p>
            <a:pPr indent="0" algn="l">
              <a:buNone/>
            </a:pPr>
            <a:r>
              <a:rPr lang="en-US" sz="1000" dirty="0">
                <a:solidFill>
                  <a:srgbClr val="040BA2"/>
                </a:solidFill>
                <a:latin typeface="Calibri" panose="020F0502020204030204" pitchFamily="34" charset="0"/>
                <a:cs typeface="Calibri" panose="020F0502020204030204" pitchFamily="34" charset="0"/>
                <a:sym typeface="+mn-ea"/>
              </a:rPr>
              <a:t>Please make sure that the "Open/close curtain manually" feature is enabled already in the app.</a:t>
            </a:r>
            <a:endParaRPr lang="en-US" sz="1000" dirty="0">
              <a:solidFill>
                <a:srgbClr val="040BA2"/>
              </a:solidFill>
              <a:latin typeface="Calibri" panose="020F0502020204030204" pitchFamily="34" charset="0"/>
              <a:cs typeface="Calibri" panose="020F0502020204030204" pitchFamily="34" charset="0"/>
              <a:sym typeface="+mn-ea"/>
            </a:endParaRPr>
          </a:p>
          <a:p>
            <a:pPr indent="0" algn="l">
              <a:buNone/>
            </a:pPr>
            <a:endParaRPr lang="en-US" sz="1000" dirty="0">
              <a:solidFill>
                <a:srgbClr val="040BA2"/>
              </a:solidFill>
              <a:latin typeface="Calibri" panose="020F0502020204030204" pitchFamily="34" charset="0"/>
              <a:cs typeface="Calibri" panose="020F0502020204030204" pitchFamily="34" charset="0"/>
              <a:sym typeface="+mn-ea"/>
            </a:endParaRPr>
          </a:p>
          <a:p>
            <a:pPr indent="0" algn="l">
              <a:buNone/>
            </a:pPr>
            <a:r>
              <a:rPr lang="en-US" sz="1000" b="1" dirty="0">
                <a:solidFill>
                  <a:srgbClr val="000000"/>
                </a:solidFill>
                <a:latin typeface="Calibri" panose="020F0502020204030204" pitchFamily="34" charset="0"/>
                <a:cs typeface="Calibri" panose="020F0502020204030204" pitchFamily="34" charset="0"/>
                <a:sym typeface="+mn-ea"/>
              </a:rPr>
              <a:t>4. How to reset the </a:t>
            </a:r>
            <a:r>
              <a:rPr lang="en-US" sz="1000" b="1" dirty="0" err="1">
                <a:solidFill>
                  <a:srgbClr val="000000"/>
                </a:solidFill>
                <a:latin typeface="Calibri" panose="020F0502020204030204" pitchFamily="34" charset="0"/>
                <a:cs typeface="Calibri" panose="020F0502020204030204" pitchFamily="34" charset="0"/>
                <a:sym typeface="+mn-ea"/>
              </a:rPr>
              <a:t>Aqara</a:t>
            </a:r>
            <a:r>
              <a:rPr lang="en-US" sz="1000" b="1" dirty="0">
                <a:solidFill>
                  <a:srgbClr val="000000"/>
                </a:solidFill>
                <a:latin typeface="Calibri" panose="020F0502020204030204" pitchFamily="34" charset="0"/>
                <a:cs typeface="Calibri" panose="020F0502020204030204" pitchFamily="34" charset="0"/>
                <a:sym typeface="+mn-ea"/>
              </a:rPr>
              <a:t> Curtain Controller?</a:t>
            </a:r>
            <a:endParaRPr lang="en-US" sz="1000" b="1" dirty="0">
              <a:solidFill>
                <a:srgbClr val="000000"/>
              </a:solidFill>
              <a:latin typeface="Calibri" panose="020F0502020204030204" pitchFamily="34" charset="0"/>
              <a:cs typeface="Calibri" panose="020F0502020204030204" pitchFamily="34" charset="0"/>
              <a:sym typeface="+mn-ea"/>
            </a:endParaRPr>
          </a:p>
          <a:p>
            <a:pPr indent="0" algn="l">
              <a:buNone/>
            </a:pPr>
            <a:r>
              <a:rPr lang="en-US" sz="1000" dirty="0">
                <a:solidFill>
                  <a:srgbClr val="040BA2"/>
                </a:solidFill>
                <a:latin typeface="Calibri" panose="020F0502020204030204" pitchFamily="34" charset="0"/>
                <a:cs typeface="Calibri" panose="020F0502020204030204" pitchFamily="34" charset="0"/>
                <a:sym typeface="+mn-ea"/>
              </a:rPr>
              <a:t>Please long-press the reset button for 5 seconds until the blue indicator light goes on and release it.</a:t>
            </a:r>
            <a:endParaRPr lang="en-US" sz="1000" dirty="0">
              <a:solidFill>
                <a:srgbClr val="040BA2"/>
              </a:solidFill>
              <a:latin typeface="Calibri" panose="020F0502020204030204" pitchFamily="34" charset="0"/>
              <a:cs typeface="Calibri" panose="020F0502020204030204" pitchFamily="34" charset="0"/>
              <a:sym typeface="+mn-ea"/>
            </a:endParaRPr>
          </a:p>
          <a:p>
            <a:pPr indent="0" algn="l">
              <a:buNone/>
            </a:pPr>
            <a:endParaRPr lang="en-US" sz="1000" dirty="0">
              <a:solidFill>
                <a:srgbClr val="040BA2"/>
              </a:solidFill>
              <a:latin typeface="Calibri" panose="020F0502020204030204" pitchFamily="34" charset="0"/>
              <a:cs typeface="Calibri" panose="020F0502020204030204" pitchFamily="34" charset="0"/>
              <a:sym typeface="+mn-ea"/>
            </a:endParaRPr>
          </a:p>
          <a:p>
            <a:pPr indent="0" algn="l">
              <a:buNone/>
            </a:pPr>
            <a:r>
              <a:rPr lang="en-US" sz="1000" b="1" dirty="0">
                <a:solidFill>
                  <a:srgbClr val="000000"/>
                </a:solidFill>
                <a:latin typeface="Calibri" panose="020F0502020204030204" pitchFamily="34" charset="0"/>
                <a:cs typeface="Calibri" panose="020F0502020204030204" pitchFamily="34" charset="0"/>
                <a:sym typeface="+mn-ea"/>
              </a:rPr>
              <a:t>5. The curtain stopped halfway.</a:t>
            </a:r>
            <a:endParaRPr lang="en-US" sz="1000" b="1" dirty="0">
              <a:solidFill>
                <a:srgbClr val="000000"/>
              </a:solidFill>
              <a:latin typeface="Calibri" panose="020F0502020204030204" pitchFamily="34" charset="0"/>
              <a:cs typeface="Calibri" panose="020F0502020204030204" pitchFamily="34" charset="0"/>
              <a:sym typeface="+mn-ea"/>
            </a:endParaRPr>
          </a:p>
          <a:p>
            <a:pPr indent="0" algn="l">
              <a:buNone/>
            </a:pPr>
            <a:r>
              <a:rPr lang="en-US" sz="1000" dirty="0">
                <a:solidFill>
                  <a:srgbClr val="040BA2"/>
                </a:solidFill>
                <a:latin typeface="Calibri" panose="020F0502020204030204" pitchFamily="34" charset="0"/>
                <a:cs typeface="Calibri" panose="020F0502020204030204" pitchFamily="34" charset="0"/>
                <a:sym typeface="+mn-ea"/>
              </a:rPr>
              <a:t>1. Please check if there are obstacles on the curtain track.</a:t>
            </a:r>
            <a:endParaRPr lang="en-US" sz="1000" dirty="0">
              <a:solidFill>
                <a:srgbClr val="040BA2"/>
              </a:solidFill>
              <a:latin typeface="Calibri" panose="020F0502020204030204" pitchFamily="34" charset="0"/>
              <a:cs typeface="Calibri" panose="020F0502020204030204" pitchFamily="34" charset="0"/>
              <a:sym typeface="+mn-ea"/>
            </a:endParaRPr>
          </a:p>
          <a:p>
            <a:pPr indent="0" algn="l">
              <a:buNone/>
            </a:pPr>
            <a:r>
              <a:rPr lang="en-US" sz="1000" dirty="0">
                <a:solidFill>
                  <a:srgbClr val="040BA2"/>
                </a:solidFill>
                <a:latin typeface="Calibri" panose="020F0502020204030204" pitchFamily="34" charset="0"/>
                <a:cs typeface="Calibri" panose="020F0502020204030204" pitchFamily="34" charset="0"/>
                <a:sym typeface="+mn-ea"/>
              </a:rPr>
              <a:t>2. Clear the motor's route by the “Clear route” command in the app, and then try again.</a:t>
            </a:r>
            <a:endParaRPr lang="en-US" sz="1000" dirty="0">
              <a:solidFill>
                <a:srgbClr val="040BA2"/>
              </a:solidFill>
              <a:latin typeface="Calibri" panose="020F0502020204030204" pitchFamily="34" charset="0"/>
              <a:cs typeface="Calibri" panose="020F0502020204030204" pitchFamily="34" charset="0"/>
              <a:sym typeface="+mn-ea"/>
            </a:endParaRPr>
          </a:p>
          <a:p>
            <a:pPr indent="0" algn="l">
              <a:buNone/>
            </a:pPr>
            <a:endParaRPr lang="en-US" sz="1000" dirty="0">
              <a:solidFill>
                <a:srgbClr val="040BA2"/>
              </a:solidFill>
              <a:latin typeface="Calibri" panose="020F0502020204030204" pitchFamily="34" charset="0"/>
              <a:cs typeface="Calibri" panose="020F0502020204030204" pitchFamily="34" charset="0"/>
              <a:sym typeface="+mn-ea"/>
            </a:endParaRPr>
          </a:p>
          <a:p>
            <a:pPr algn="l">
              <a:buClrTx/>
              <a:buSzTx/>
              <a:buFontTx/>
              <a:buNone/>
            </a:pPr>
            <a:r>
              <a:rPr lang="en-US" sz="1000" b="1" dirty="0">
                <a:solidFill>
                  <a:srgbClr val="000000"/>
                </a:solidFill>
                <a:latin typeface="Calibri" panose="020F0502020204030204" pitchFamily="34" charset="0"/>
                <a:cs typeface="Calibri" panose="020F0502020204030204" pitchFamily="34" charset="0"/>
                <a:sym typeface="+mn-ea"/>
              </a:rPr>
              <a:t>6. Can the curtain be opened/closed after the </a:t>
            </a:r>
            <a:r>
              <a:rPr lang="en-US" sz="1000" b="1" dirty="0" err="1">
                <a:solidFill>
                  <a:srgbClr val="000000"/>
                </a:solidFill>
                <a:latin typeface="Calibri" panose="020F0502020204030204" pitchFamily="34" charset="0"/>
                <a:cs typeface="Calibri" panose="020F0502020204030204" pitchFamily="34" charset="0"/>
                <a:sym typeface="+mn-ea"/>
              </a:rPr>
              <a:t>Aqara</a:t>
            </a:r>
            <a:r>
              <a:rPr lang="en-US" sz="1000" b="1" dirty="0">
                <a:solidFill>
                  <a:srgbClr val="000000"/>
                </a:solidFill>
                <a:latin typeface="Calibri" panose="020F0502020204030204" pitchFamily="34" charset="0"/>
                <a:cs typeface="Calibri" panose="020F0502020204030204" pitchFamily="34" charset="0"/>
                <a:sym typeface="+mn-ea"/>
              </a:rPr>
              <a:t> Curtain Controller powers off?</a:t>
            </a:r>
            <a:endParaRPr lang="en-US" sz="1000" b="1" dirty="0">
              <a:solidFill>
                <a:srgbClr val="000000"/>
              </a:solidFill>
              <a:latin typeface="Calibri" panose="020F0502020204030204" pitchFamily="34" charset="0"/>
              <a:cs typeface="Calibri" panose="020F0502020204030204" pitchFamily="34" charset="0"/>
              <a:sym typeface="+mn-ea"/>
            </a:endParaRPr>
          </a:p>
          <a:p>
            <a:pPr indent="0" algn="l">
              <a:buNone/>
            </a:pPr>
            <a:r>
              <a:rPr lang="en-US" sz="1000" dirty="0" err="1">
                <a:solidFill>
                  <a:srgbClr val="040BA2"/>
                </a:solidFill>
                <a:latin typeface="Calibri" panose="020F0502020204030204" pitchFamily="34" charset="0"/>
                <a:cs typeface="Calibri" panose="020F0502020204030204" pitchFamily="34" charset="0"/>
                <a:sym typeface="+mn-ea"/>
              </a:rPr>
              <a:t>Aqara</a:t>
            </a:r>
            <a:r>
              <a:rPr lang="en-US" sz="1000" dirty="0">
                <a:solidFill>
                  <a:srgbClr val="040BA2"/>
                </a:solidFill>
                <a:latin typeface="Calibri" panose="020F0502020204030204" pitchFamily="34" charset="0"/>
                <a:cs typeface="Calibri" panose="020F0502020204030204" pitchFamily="34" charset="0"/>
                <a:sym typeface="+mn-ea"/>
              </a:rPr>
              <a:t> Curtain Controller supports the " Manual" feature. The curtain can be opened/closed manually after the motor powers off.</a:t>
            </a:r>
            <a:endParaRPr lang="en-US" sz="1000" dirty="0">
              <a:solidFill>
                <a:srgbClr val="040BA2"/>
              </a:solidFill>
              <a:latin typeface="Calibri" panose="020F0502020204030204" pitchFamily="34" charset="0"/>
              <a:cs typeface="Calibri" panose="020F0502020204030204" pitchFamily="34" charset="0"/>
              <a:sym typeface="+mn-ea"/>
            </a:endParaRPr>
          </a:p>
          <a:p>
            <a:pPr indent="0" algn="l">
              <a:buNone/>
            </a:pPr>
            <a:endParaRPr lang="en-US" sz="1000" dirty="0">
              <a:solidFill>
                <a:srgbClr val="040BA2"/>
              </a:solidFill>
              <a:latin typeface="Calibri" panose="020F0502020204030204" pitchFamily="34" charset="0"/>
              <a:cs typeface="Calibri" panose="020F0502020204030204" pitchFamily="34" charset="0"/>
              <a:sym typeface="+mn-ea"/>
            </a:endParaRPr>
          </a:p>
          <a:p>
            <a:pPr algn="l">
              <a:buClrTx/>
              <a:buSzTx/>
              <a:buFontTx/>
              <a:buNone/>
            </a:pPr>
            <a:r>
              <a:rPr lang="en-US" sz="1000" b="1" dirty="0">
                <a:solidFill>
                  <a:srgbClr val="000000"/>
                </a:solidFill>
                <a:latin typeface="Calibri" panose="020F0502020204030204" pitchFamily="34" charset="0"/>
                <a:cs typeface="Calibri" panose="020F0502020204030204" pitchFamily="34" charset="0"/>
                <a:sym typeface="+mn-ea"/>
              </a:rPr>
              <a:t>7. If the curtain will close when we control the device to open it and vice versa, how could we adjust it to the correct direction?</a:t>
            </a:r>
            <a:endParaRPr lang="en-US" sz="1000" b="1" dirty="0">
              <a:solidFill>
                <a:srgbClr val="000000"/>
              </a:solidFill>
              <a:latin typeface="Calibri" panose="020F0502020204030204" pitchFamily="34" charset="0"/>
              <a:cs typeface="Calibri" panose="020F0502020204030204" pitchFamily="34" charset="0"/>
              <a:sym typeface="+mn-ea"/>
            </a:endParaRPr>
          </a:p>
          <a:p>
            <a:pPr indent="0" algn="l">
              <a:buNone/>
            </a:pPr>
            <a:r>
              <a:rPr lang="en-US" sz="1000" dirty="0">
                <a:solidFill>
                  <a:srgbClr val="040BA2"/>
                </a:solidFill>
                <a:latin typeface="Calibri" panose="020F0502020204030204" pitchFamily="34" charset="0"/>
                <a:cs typeface="Calibri" panose="020F0502020204030204" pitchFamily="34" charset="0"/>
                <a:sym typeface="+mn-ea"/>
              </a:rPr>
              <a:t>Please adjust the direction through "Adjust opening/closing direction of curtain" in "Settings" in the app.</a:t>
            </a:r>
            <a:endParaRPr lang="en-US" sz="1000" dirty="0">
              <a:solidFill>
                <a:srgbClr val="040BA2"/>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94164" y="2274566"/>
            <a:ext cx="3828869" cy="923330"/>
          </a:xfrm>
          <a:prstGeom prst="rect">
            <a:avLst/>
          </a:prstGeom>
          <a:noFill/>
        </p:spPr>
        <p:txBody>
          <a:bodyPr wrap="none" rtlCol="0">
            <a:spAutoFit/>
          </a:bodyPr>
          <a:lstStyle/>
          <a:p>
            <a:r>
              <a:rPr kumimoji="1" lang="en-US" altLang="zh-CN" sz="5400" b="1" dirty="0">
                <a:solidFill>
                  <a:srgbClr val="5571A6"/>
                </a:solidFill>
                <a:latin typeface="微软雅黑" panose="020B0503020204020204" pitchFamily="34" charset="-122"/>
                <a:ea typeface="微软雅黑" panose="020B0503020204020204" pitchFamily="34" charset="-122"/>
              </a:rPr>
              <a:t>Thank you</a:t>
            </a:r>
            <a:endParaRPr kumimoji="1" lang="zh-CN" altLang="en-US" sz="5400" b="1" dirty="0">
              <a:solidFill>
                <a:srgbClr val="5571A6"/>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单电机｜轨道-1"/>
          <p:cNvPicPr>
            <a:picLocks noChangeAspect="1"/>
          </p:cNvPicPr>
          <p:nvPr/>
        </p:nvPicPr>
        <p:blipFill>
          <a:blip r:embed="rId1"/>
          <a:stretch>
            <a:fillRect/>
          </a:stretch>
        </p:blipFill>
        <p:spPr>
          <a:xfrm>
            <a:off x="2270125" y="1002030"/>
            <a:ext cx="4433570" cy="3325495"/>
          </a:xfrm>
          <a:prstGeom prst="rect">
            <a:avLst/>
          </a:prstGeom>
        </p:spPr>
      </p:pic>
      <p:sp>
        <p:nvSpPr>
          <p:cNvPr id="3" name="文本框 2"/>
          <p:cNvSpPr txBox="1"/>
          <p:nvPr/>
        </p:nvSpPr>
        <p:spPr>
          <a:xfrm>
            <a:off x="295910" y="262890"/>
            <a:ext cx="4731385"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sym typeface="+mn-ea"/>
              </a:rPr>
              <a:t> Smart Curtain Controller</a:t>
            </a:r>
            <a:r>
              <a:rPr lang="en-US" altLang="zh-CN" sz="2100" b="1" dirty="0">
                <a:latin typeface="Calibri" panose="020F0502020204030204" pitchFamily="34" charset="0"/>
                <a:ea typeface="微软雅黑" panose="020B0503020204020204" pitchFamily="34" charset="-122"/>
                <a:cs typeface="Calibri" panose="020F0502020204030204" pitchFamily="34" charset="0"/>
              </a:rPr>
              <a:t> Usages</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p:cNvSpPr txBox="1"/>
          <p:nvPr/>
        </p:nvSpPr>
        <p:spPr>
          <a:xfrm>
            <a:off x="327025" y="646430"/>
            <a:ext cx="5810885" cy="275590"/>
          </a:xfrm>
          <a:prstGeom prst="rect">
            <a:avLst/>
          </a:prstGeom>
          <a:noFill/>
        </p:spPr>
        <p:txBody>
          <a:bodyPr wrap="square" rtlCol="0" anchor="t">
            <a:spAutoFit/>
          </a:bodyPr>
          <a:lstStyle/>
          <a:p>
            <a:r>
              <a:rPr lang="en-US" altLang="zh-CN" sz="1200">
                <a:latin typeface="Calibri" panose="020F0502020204030204" pitchFamily="34" charset="0"/>
                <a:cs typeface="Calibri" panose="020F0502020204030204" pitchFamily="34" charset="0"/>
              </a:rPr>
              <a:t>Aqara smart curtain controller can be used at home/office/hotel and so on.</a:t>
            </a:r>
            <a:endParaRPr lang="en-US" altLang="zh-CN" sz="1200">
              <a:latin typeface="Calibri" panose="020F0502020204030204" pitchFamily="34" charset="0"/>
              <a:cs typeface="Calibri" panose="020F0502020204030204" pitchFamily="34" charset="0"/>
            </a:endParaRPr>
          </a:p>
        </p:txBody>
      </p:sp>
      <p:sp>
        <p:nvSpPr>
          <p:cNvPr id="12" name="文本框 11"/>
          <p:cNvSpPr txBox="1"/>
          <p:nvPr/>
        </p:nvSpPr>
        <p:spPr>
          <a:xfrm>
            <a:off x="423545" y="3394075"/>
            <a:ext cx="2552065" cy="614045"/>
          </a:xfrm>
          <a:prstGeom prst="rect">
            <a:avLst/>
          </a:prstGeom>
          <a:noFill/>
        </p:spPr>
        <p:txBody>
          <a:bodyPr wrap="square" rtlCol="0" anchor="t">
            <a:spAutoFit/>
          </a:bodyPr>
          <a:lstStyle/>
          <a:p>
            <a:r>
              <a:rPr lang="en-US" altLang="zh-CN" sz="1200" b="1">
                <a:latin typeface="Calibri" panose="020F0502020204030204" pitchFamily="34" charset="0"/>
                <a:cs typeface="Calibri" panose="020F0502020204030204" pitchFamily="34" charset="0"/>
              </a:rPr>
              <a:t>Usage 1: </a:t>
            </a:r>
            <a:endParaRPr lang="en-US" altLang="zh-CN" sz="1200" b="1">
              <a:latin typeface="Calibri" panose="020F0502020204030204" pitchFamily="34" charset="0"/>
              <a:cs typeface="Calibri" panose="020F0502020204030204" pitchFamily="34" charset="0"/>
            </a:endParaRPr>
          </a:p>
          <a:p>
            <a:r>
              <a:rPr lang="en-US" altLang="zh-CN" sz="1100">
                <a:latin typeface="Calibri" panose="020F0502020204030204" pitchFamily="34" charset="0"/>
                <a:cs typeface="Calibri" panose="020F0502020204030204" pitchFamily="34" charset="0"/>
              </a:rPr>
              <a:t>Your curtain will close automatically in case you go out.</a:t>
            </a:r>
            <a:endParaRPr lang="en-US" altLang="zh-CN" sz="1100">
              <a:latin typeface="Calibri" panose="020F0502020204030204" pitchFamily="34" charset="0"/>
              <a:cs typeface="Calibri" panose="020F0502020204030204" pitchFamily="34" charset="0"/>
            </a:endParaRPr>
          </a:p>
        </p:txBody>
      </p:sp>
      <p:sp>
        <p:nvSpPr>
          <p:cNvPr id="13" name="文本框 12"/>
          <p:cNvSpPr txBox="1"/>
          <p:nvPr/>
        </p:nvSpPr>
        <p:spPr>
          <a:xfrm>
            <a:off x="3134360" y="3394075"/>
            <a:ext cx="2794000" cy="614045"/>
          </a:xfrm>
          <a:prstGeom prst="rect">
            <a:avLst/>
          </a:prstGeom>
          <a:noFill/>
        </p:spPr>
        <p:txBody>
          <a:bodyPr wrap="square" rtlCol="0" anchor="t">
            <a:spAutoFit/>
          </a:bodyPr>
          <a:lstStyle/>
          <a:p>
            <a:r>
              <a:rPr lang="en-US" altLang="zh-CN" sz="1200" b="1">
                <a:latin typeface="Calibri" panose="020F0502020204030204" pitchFamily="34" charset="0"/>
                <a:cs typeface="Calibri" panose="020F0502020204030204" pitchFamily="34" charset="0"/>
              </a:rPr>
              <a:t>Usage 2: </a:t>
            </a:r>
            <a:endParaRPr lang="en-US" altLang="zh-CN" sz="1200" b="1">
              <a:latin typeface="Calibri" panose="020F0502020204030204" pitchFamily="34" charset="0"/>
              <a:cs typeface="Calibri" panose="020F0502020204030204" pitchFamily="34" charset="0"/>
            </a:endParaRPr>
          </a:p>
          <a:p>
            <a:r>
              <a:rPr lang="en-US" altLang="zh-CN" sz="1100">
                <a:latin typeface="Calibri" panose="020F0502020204030204" pitchFamily="34" charset="0"/>
                <a:cs typeface="Calibri" panose="020F0502020204030204" pitchFamily="34" charset="0"/>
              </a:rPr>
              <a:t>Use your Aqara Hub M1S as an illumination sensor to adjust your curtain dynamically.</a:t>
            </a:r>
            <a:endParaRPr lang="en-US" altLang="zh-CN" sz="1100">
              <a:latin typeface="Calibri" panose="020F0502020204030204" pitchFamily="34" charset="0"/>
              <a:cs typeface="Calibri" panose="020F0502020204030204" pitchFamily="34" charset="0"/>
            </a:endParaRPr>
          </a:p>
        </p:txBody>
      </p:sp>
      <p:sp>
        <p:nvSpPr>
          <p:cNvPr id="14" name="文本框 13"/>
          <p:cNvSpPr txBox="1"/>
          <p:nvPr/>
        </p:nvSpPr>
        <p:spPr>
          <a:xfrm>
            <a:off x="5928360" y="3394075"/>
            <a:ext cx="2552065" cy="953135"/>
          </a:xfrm>
          <a:prstGeom prst="rect">
            <a:avLst/>
          </a:prstGeom>
          <a:noFill/>
        </p:spPr>
        <p:txBody>
          <a:bodyPr wrap="square" rtlCol="0" anchor="t">
            <a:spAutoFit/>
          </a:bodyPr>
          <a:lstStyle/>
          <a:p>
            <a:r>
              <a:rPr lang="en-US" altLang="zh-CN" sz="1200" b="1">
                <a:latin typeface="Calibri" panose="020F0502020204030204" pitchFamily="34" charset="0"/>
                <a:cs typeface="Calibri" panose="020F0502020204030204" pitchFamily="34" charset="0"/>
              </a:rPr>
              <a:t>Usage 3: </a:t>
            </a:r>
            <a:endParaRPr lang="en-US" altLang="zh-CN" sz="1200" b="1">
              <a:latin typeface="Calibri" panose="020F0502020204030204" pitchFamily="34" charset="0"/>
              <a:cs typeface="Calibri" panose="020F0502020204030204" pitchFamily="34" charset="0"/>
            </a:endParaRPr>
          </a:p>
          <a:p>
            <a:r>
              <a:rPr lang="en-US" altLang="zh-CN" sz="1100">
                <a:latin typeface="Calibri" panose="020F0502020204030204" pitchFamily="34" charset="0"/>
                <a:cs typeface="Calibri" panose="020F0502020204030204" pitchFamily="34" charset="0"/>
              </a:rPr>
              <a:t>Control the curtain using the configurable gestures of the Aqara Cube or any other compatible wireless controller.</a:t>
            </a:r>
            <a:endParaRPr lang="en-US" altLang="zh-CN" sz="110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6141" y="262980"/>
            <a:ext cx="3296516"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Product Selling Points</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5" name="KSO_Shape"/>
          <p:cNvSpPr/>
          <p:nvPr>
            <p:custDataLst>
              <p:tags r:id="rId1"/>
            </p:custDataLst>
          </p:nvPr>
        </p:nvSpPr>
        <p:spPr bwMode="auto">
          <a:xfrm>
            <a:off x="1546916" y="960914"/>
            <a:ext cx="1753734" cy="65765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5B9BD5"/>
          </a:solidFill>
          <a:ln>
            <a:noFill/>
          </a:ln>
          <a:extLst>
            <a:ext uri="{91240B29-F687-4F45-9708-019B960494DF}">
              <a14:hiddenLine xmlns:a14="http://schemas.microsoft.com/office/drawing/2010/main" w="9525">
                <a:solidFill>
                  <a:srgbClr val="000000"/>
                </a:solidFill>
                <a:round/>
              </a14:hiddenLine>
            </a:ext>
          </a:extLst>
        </p:spPr>
        <p:txBody>
          <a:bodyPr rIns="189000" anchor="ctr">
            <a:normAutofit lnSpcReduction="10000"/>
            <a:scene3d>
              <a:camera prst="orthographicFront"/>
              <a:lightRig rig="threePt" dir="t"/>
            </a:scene3d>
            <a:sp3d contourW="12700">
              <a:contourClr>
                <a:srgbClr val="FFFFFF"/>
              </a:contourClr>
            </a:sp3d>
          </a:bodyPr>
          <a:lstStyle/>
          <a:p>
            <a:pPr algn="ctr">
              <a:defRPr/>
            </a:pPr>
            <a:r>
              <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rPr>
              <a:t>Customize Opening/Closing Position</a:t>
            </a:r>
            <a:endPar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endParaRPr>
          </a:p>
        </p:txBody>
      </p:sp>
      <p:sp>
        <p:nvSpPr>
          <p:cNvPr id="6" name="文本框 5"/>
          <p:cNvSpPr txBox="1"/>
          <p:nvPr>
            <p:custDataLst>
              <p:tags r:id="rId2"/>
            </p:custDataLst>
          </p:nvPr>
        </p:nvSpPr>
        <p:spPr>
          <a:xfrm>
            <a:off x="1522730" y="1618548"/>
            <a:ext cx="1786242" cy="747997"/>
          </a:xfrm>
          <a:prstGeom prst="rect">
            <a:avLst/>
          </a:prstGeom>
          <a:noFill/>
        </p:spPr>
        <p:txBody>
          <a:bodyPr wrap="square" rtlCol="0" anchor="t" anchorCtr="0">
            <a:noAutofit/>
          </a:bodyPr>
          <a:lstStyle/>
          <a:p>
            <a:pPr algn="just">
              <a:lnSpc>
                <a:spcPct val="130000"/>
              </a:lnSpc>
            </a:pPr>
            <a:r>
              <a:rPr sz="1000" dirty="0">
                <a:latin typeface="Calibri" panose="020F0502020204030204" pitchFamily="34" charset="0"/>
                <a:cs typeface="Calibri" panose="020F0502020204030204" pitchFamily="34" charset="0"/>
                <a:sym typeface="Arial" panose="020B0604020202020204" pitchFamily="34" charset="0"/>
              </a:rPr>
              <a:t>You can save your favorite opening percentages via smart scenes and switch between them easily.</a:t>
            </a:r>
            <a:endParaRPr sz="1000" dirty="0">
              <a:latin typeface="Calibri" panose="020F0502020204030204" pitchFamily="34" charset="0"/>
              <a:cs typeface="Calibri" panose="020F0502020204030204" pitchFamily="34" charset="0"/>
              <a:sym typeface="Arial" panose="020B0604020202020204" pitchFamily="34" charset="0"/>
            </a:endParaRPr>
          </a:p>
        </p:txBody>
      </p:sp>
      <p:sp>
        <p:nvSpPr>
          <p:cNvPr id="8" name="KSO_Shape"/>
          <p:cNvSpPr/>
          <p:nvPr>
            <p:custDataLst>
              <p:tags r:id="rId3"/>
            </p:custDataLst>
          </p:nvPr>
        </p:nvSpPr>
        <p:spPr bwMode="auto">
          <a:xfrm>
            <a:off x="3774160" y="960914"/>
            <a:ext cx="1753734" cy="65765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A5A5A5"/>
          </a:solidFill>
          <a:ln>
            <a:noFill/>
          </a:ln>
        </p:spPr>
        <p:txBody>
          <a:bodyPr rIns="189000" anchor="ctr">
            <a:normAutofit/>
            <a:scene3d>
              <a:camera prst="orthographicFront"/>
              <a:lightRig rig="threePt" dir="t"/>
            </a:scene3d>
            <a:sp3d contourW="12700">
              <a:contourClr>
                <a:srgbClr val="FFFFFF"/>
              </a:contourClr>
            </a:sp3d>
          </a:bodyPr>
          <a:lstStyle/>
          <a:p>
            <a:pPr algn="ctr">
              <a:defRPr/>
            </a:pPr>
            <a:r>
              <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rPr>
              <a:t>All-Round Compatibility</a:t>
            </a:r>
            <a:endPar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endParaRPr>
          </a:p>
        </p:txBody>
      </p:sp>
      <p:sp>
        <p:nvSpPr>
          <p:cNvPr id="7" name="文本框 6"/>
          <p:cNvSpPr txBox="1"/>
          <p:nvPr>
            <p:custDataLst>
              <p:tags r:id="rId4"/>
            </p:custDataLst>
          </p:nvPr>
        </p:nvSpPr>
        <p:spPr>
          <a:xfrm>
            <a:off x="3807410" y="1618548"/>
            <a:ext cx="1681807" cy="747997"/>
          </a:xfrm>
          <a:prstGeom prst="rect">
            <a:avLst/>
          </a:prstGeom>
          <a:noFill/>
        </p:spPr>
        <p:txBody>
          <a:bodyPr wrap="square" rtlCol="0" anchor="t" anchorCtr="0">
            <a:noAutofit/>
          </a:bodyPr>
          <a:lstStyle/>
          <a:p>
            <a:pPr algn="just">
              <a:lnSpc>
                <a:spcPct val="130000"/>
              </a:lnSpc>
            </a:pPr>
            <a:r>
              <a:rPr sz="1000" dirty="0">
                <a:solidFill>
                  <a:schemeClr val="tx1"/>
                </a:solidFill>
                <a:uFillTx/>
                <a:latin typeface="Calibri" panose="020F0502020204030204" pitchFamily="34" charset="0"/>
                <a:cs typeface="Calibri" panose="020F0502020204030204" pitchFamily="34" charset="0"/>
                <a:sym typeface="Arial" panose="020B0604020202020204" pitchFamily="34" charset="0"/>
              </a:rPr>
              <a:t>Supports the most popular voice assistants and ecosystems.</a:t>
            </a:r>
            <a:endParaRPr sz="1000" dirty="0">
              <a:solidFill>
                <a:schemeClr val="tx1"/>
              </a:solidFill>
              <a:uFillTx/>
              <a:latin typeface="Calibri" panose="020F0502020204030204" pitchFamily="34" charset="0"/>
              <a:cs typeface="Calibri" panose="020F0502020204030204" pitchFamily="34" charset="0"/>
              <a:sym typeface="Arial" panose="020B0604020202020204" pitchFamily="34" charset="0"/>
            </a:endParaRPr>
          </a:p>
        </p:txBody>
      </p:sp>
      <p:sp>
        <p:nvSpPr>
          <p:cNvPr id="10" name="KSO_Shape"/>
          <p:cNvSpPr/>
          <p:nvPr>
            <p:custDataLst>
              <p:tags r:id="rId5"/>
            </p:custDataLst>
          </p:nvPr>
        </p:nvSpPr>
        <p:spPr bwMode="auto">
          <a:xfrm>
            <a:off x="6001403" y="960914"/>
            <a:ext cx="1753734" cy="65765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ED7D31"/>
          </a:solidFill>
          <a:ln>
            <a:noFill/>
          </a:ln>
        </p:spPr>
        <p:txBody>
          <a:bodyPr rIns="189000" anchor="ctr">
            <a:normAutofit/>
            <a:scene3d>
              <a:camera prst="orthographicFront"/>
              <a:lightRig rig="threePt" dir="t"/>
            </a:scene3d>
            <a:sp3d contourW="12700">
              <a:contourClr>
                <a:srgbClr val="FFFFFF"/>
              </a:contourClr>
            </a:sp3d>
          </a:bodyPr>
          <a:lstStyle/>
          <a:p>
            <a:pPr algn="ctr">
              <a:defRPr/>
            </a:pPr>
            <a:r>
              <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rPr>
              <a:t>Schedules</a:t>
            </a:r>
            <a:endPar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endParaRPr>
          </a:p>
        </p:txBody>
      </p:sp>
      <p:sp>
        <p:nvSpPr>
          <p:cNvPr id="12" name="文本框 11"/>
          <p:cNvSpPr txBox="1"/>
          <p:nvPr>
            <p:custDataLst>
              <p:tags r:id="rId6"/>
            </p:custDataLst>
          </p:nvPr>
        </p:nvSpPr>
        <p:spPr>
          <a:xfrm>
            <a:off x="5877796" y="1618548"/>
            <a:ext cx="1888642" cy="874133"/>
          </a:xfrm>
          <a:prstGeom prst="rect">
            <a:avLst/>
          </a:prstGeom>
          <a:noFill/>
        </p:spPr>
        <p:txBody>
          <a:bodyPr wrap="square" rtlCol="0" anchor="t" anchorCtr="0">
            <a:noAutofit/>
          </a:bodyPr>
          <a:lstStyle/>
          <a:p>
            <a:pPr algn="just">
              <a:lnSpc>
                <a:spcPct val="130000"/>
              </a:lnSpc>
            </a:pPr>
            <a:r>
              <a:rPr sz="1000" dirty="0">
                <a:solidFill>
                  <a:schemeClr val="tx1"/>
                </a:solidFill>
                <a:uFillTx/>
                <a:latin typeface="Calibri" panose="020F0502020204030204" pitchFamily="34" charset="0"/>
                <a:cs typeface="Calibri" panose="020F0502020204030204" pitchFamily="34" charset="0"/>
                <a:sym typeface="Arial" panose="020B0604020202020204" pitchFamily="34" charset="0"/>
              </a:rPr>
              <a:t>Your shades will open and close at a specified time of the day, for example, right before your alarm clock.</a:t>
            </a:r>
            <a:endParaRPr sz="1000" dirty="0">
              <a:solidFill>
                <a:schemeClr val="tx1"/>
              </a:solidFill>
              <a:uFillTx/>
              <a:latin typeface="Calibri" panose="020F0502020204030204" pitchFamily="34" charset="0"/>
              <a:cs typeface="Calibri" panose="020F0502020204030204" pitchFamily="34" charset="0"/>
              <a:sym typeface="Arial" panose="020B0604020202020204" pitchFamily="34" charset="0"/>
            </a:endParaRPr>
          </a:p>
        </p:txBody>
      </p:sp>
      <p:sp>
        <p:nvSpPr>
          <p:cNvPr id="13" name="KSO_Shape"/>
          <p:cNvSpPr/>
          <p:nvPr>
            <p:custDataLst>
              <p:tags r:id="rId7"/>
            </p:custDataLst>
          </p:nvPr>
        </p:nvSpPr>
        <p:spPr bwMode="auto">
          <a:xfrm>
            <a:off x="1546916" y="2916329"/>
            <a:ext cx="1753734" cy="65765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ED7D31"/>
          </a:solidFill>
          <a:ln>
            <a:noFill/>
          </a:ln>
        </p:spPr>
        <p:txBody>
          <a:bodyPr rIns="189000" anchor="ctr">
            <a:normAutofit/>
            <a:scene3d>
              <a:camera prst="orthographicFront"/>
              <a:lightRig rig="threePt" dir="t"/>
            </a:scene3d>
            <a:sp3d contourW="12700">
              <a:contourClr>
                <a:srgbClr val="FFFFFF"/>
              </a:contourClr>
            </a:sp3d>
          </a:bodyPr>
          <a:lstStyle/>
          <a:p>
            <a:pPr algn="ctr">
              <a:defRPr/>
            </a:pPr>
            <a:r>
              <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rPr>
              <a:t>Smart Home Automation</a:t>
            </a:r>
            <a:endPar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endParaRPr>
          </a:p>
        </p:txBody>
      </p:sp>
      <p:sp>
        <p:nvSpPr>
          <p:cNvPr id="18" name="文本框 17"/>
          <p:cNvSpPr txBox="1"/>
          <p:nvPr>
            <p:custDataLst>
              <p:tags r:id="rId8"/>
            </p:custDataLst>
          </p:nvPr>
        </p:nvSpPr>
        <p:spPr>
          <a:xfrm>
            <a:off x="1543074" y="3573648"/>
            <a:ext cx="1757759" cy="920247"/>
          </a:xfrm>
          <a:prstGeom prst="rect">
            <a:avLst/>
          </a:prstGeom>
          <a:noFill/>
        </p:spPr>
        <p:txBody>
          <a:bodyPr wrap="square" rtlCol="0" anchor="t" anchorCtr="0">
            <a:noAutofit/>
          </a:bodyPr>
          <a:lstStyle/>
          <a:p>
            <a:pPr algn="just">
              <a:lnSpc>
                <a:spcPct val="130000"/>
              </a:lnSpc>
            </a:pPr>
            <a:r>
              <a:rPr sz="1000" dirty="0">
                <a:solidFill>
                  <a:schemeClr val="tx1"/>
                </a:solidFill>
                <a:uFillTx/>
                <a:latin typeface="Calibri" panose="020F0502020204030204" pitchFamily="34" charset="0"/>
                <a:cs typeface="+mj-lt"/>
                <a:sym typeface="Arial" panose="020B0604020202020204" pitchFamily="34" charset="0"/>
              </a:rPr>
              <a:t>Can be triggered by sensors such as Illumination, Motion, Door and Window Sensor, and more.</a:t>
            </a:r>
            <a:endParaRPr sz="1000" dirty="0">
              <a:solidFill>
                <a:schemeClr val="tx1"/>
              </a:solidFill>
              <a:uFillTx/>
              <a:latin typeface="Calibri" panose="020F0502020204030204" pitchFamily="34" charset="0"/>
              <a:cs typeface="+mj-lt"/>
              <a:sym typeface="Arial" panose="020B0604020202020204" pitchFamily="34" charset="0"/>
            </a:endParaRPr>
          </a:p>
        </p:txBody>
      </p:sp>
      <p:sp>
        <p:nvSpPr>
          <p:cNvPr id="14" name="KSO_Shape"/>
          <p:cNvSpPr/>
          <p:nvPr>
            <p:custDataLst>
              <p:tags r:id="rId9"/>
            </p:custDataLst>
          </p:nvPr>
        </p:nvSpPr>
        <p:spPr bwMode="auto">
          <a:xfrm>
            <a:off x="3774160" y="2916329"/>
            <a:ext cx="1753734" cy="65765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A5A5A5"/>
          </a:solidFill>
          <a:ln>
            <a:noFill/>
          </a:ln>
        </p:spPr>
        <p:txBody>
          <a:bodyPr rIns="189000" anchor="ctr">
            <a:normAutofit/>
            <a:scene3d>
              <a:camera prst="orthographicFront"/>
              <a:lightRig rig="threePt" dir="t"/>
            </a:scene3d>
            <a:sp3d contourW="12700">
              <a:contourClr>
                <a:srgbClr val="FFFFFF"/>
              </a:contourClr>
            </a:sp3d>
          </a:bodyPr>
          <a:lstStyle/>
          <a:p>
            <a:pPr algn="ctr">
              <a:defRPr/>
            </a:pPr>
            <a:r>
              <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rPr>
              <a:t>Multiple Control</a:t>
            </a:r>
            <a:endPar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endParaRPr>
          </a:p>
        </p:txBody>
      </p:sp>
      <p:sp>
        <p:nvSpPr>
          <p:cNvPr id="33" name="文本框 32"/>
          <p:cNvSpPr txBox="1"/>
          <p:nvPr>
            <p:custDataLst>
              <p:tags r:id="rId10"/>
            </p:custDataLst>
          </p:nvPr>
        </p:nvSpPr>
        <p:spPr>
          <a:xfrm>
            <a:off x="3774440" y="3573780"/>
            <a:ext cx="1755140" cy="918845"/>
          </a:xfrm>
          <a:prstGeom prst="rect">
            <a:avLst/>
          </a:prstGeom>
          <a:noFill/>
        </p:spPr>
        <p:txBody>
          <a:bodyPr wrap="square" rtlCol="0" anchor="t" anchorCtr="0">
            <a:noAutofit/>
          </a:bodyPr>
          <a:lstStyle/>
          <a:p>
            <a:pPr algn="just">
              <a:lnSpc>
                <a:spcPct val="130000"/>
              </a:lnSpc>
            </a:pPr>
            <a:r>
              <a:rPr lang="en-US" altLang="zh-CN" sz="1000" dirty="0">
                <a:solidFill>
                  <a:schemeClr val="tx1"/>
                </a:solidFill>
                <a:uFillTx/>
                <a:latin typeface="Calibri" panose="020F0502020204030204" pitchFamily="34" charset="0"/>
                <a:cs typeface="Calibri" panose="020F0502020204030204" pitchFamily="34" charset="0"/>
                <a:sym typeface="Arial" panose="020B0604020202020204" pitchFamily="34" charset="0"/>
              </a:rPr>
              <a:t>Can be fully controlled by a single button such as the Wireless Mini Switch. And also support control manually.</a:t>
            </a:r>
            <a:endParaRPr lang="en-US" altLang="zh-CN" sz="1000" dirty="0">
              <a:solidFill>
                <a:schemeClr val="tx1"/>
              </a:solidFill>
              <a:uFillTx/>
              <a:latin typeface="Calibri" panose="020F0502020204030204" pitchFamily="34" charset="0"/>
              <a:cs typeface="Calibri" panose="020F0502020204030204" pitchFamily="34" charset="0"/>
              <a:sym typeface="Arial" panose="020B0604020202020204" pitchFamily="34" charset="0"/>
            </a:endParaRPr>
          </a:p>
        </p:txBody>
      </p:sp>
      <p:sp>
        <p:nvSpPr>
          <p:cNvPr id="2" name="KSO_Shape"/>
          <p:cNvSpPr/>
          <p:nvPr>
            <p:custDataLst>
              <p:tags r:id="rId11"/>
            </p:custDataLst>
          </p:nvPr>
        </p:nvSpPr>
        <p:spPr bwMode="auto">
          <a:xfrm>
            <a:off x="6001403" y="2915650"/>
            <a:ext cx="1753734" cy="65765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5B9BD5"/>
          </a:solidFill>
          <a:ln>
            <a:noFill/>
          </a:ln>
        </p:spPr>
        <p:txBody>
          <a:bodyPr rIns="189000" anchor="ctr">
            <a:normAutofit/>
            <a:scene3d>
              <a:camera prst="orthographicFront"/>
              <a:lightRig rig="threePt" dir="t"/>
            </a:scene3d>
            <a:sp3d contourW="12700">
              <a:contourClr>
                <a:srgbClr val="FFFFFF"/>
              </a:contourClr>
            </a:sp3d>
          </a:bodyPr>
          <a:lstStyle/>
          <a:p>
            <a:pPr algn="ctr">
              <a:defRPr/>
            </a:pPr>
            <a:r>
              <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rPr>
              <a:t>Various Curtain Mode</a:t>
            </a:r>
            <a:endParaRPr lang="en-US" altLang="zh-CN" sz="1200" b="1" dirty="0">
              <a:solidFill>
                <a:sysClr val="window" lastClr="FFFFFF"/>
              </a:solidFill>
              <a:latin typeface="Calibri" panose="020F0502020204030204" pitchFamily="34" charset="0"/>
              <a:ea typeface="+mn-ea"/>
              <a:cs typeface="Calibri" panose="020F0502020204030204" pitchFamily="34" charset="0"/>
              <a:sym typeface="Arial" panose="020B0604020202020204" pitchFamily="34" charset="0"/>
            </a:endParaRPr>
          </a:p>
        </p:txBody>
      </p:sp>
      <p:sp>
        <p:nvSpPr>
          <p:cNvPr id="4" name="文本框 3"/>
          <p:cNvSpPr txBox="1"/>
          <p:nvPr>
            <p:custDataLst>
              <p:tags r:id="rId12"/>
            </p:custDataLst>
          </p:nvPr>
        </p:nvSpPr>
        <p:spPr>
          <a:xfrm>
            <a:off x="6001219" y="3573648"/>
            <a:ext cx="1772679" cy="909396"/>
          </a:xfrm>
          <a:prstGeom prst="rect">
            <a:avLst/>
          </a:prstGeom>
          <a:noFill/>
        </p:spPr>
        <p:txBody>
          <a:bodyPr wrap="square" rtlCol="0" anchor="t" anchorCtr="0">
            <a:noAutofit/>
          </a:bodyPr>
          <a:lstStyle/>
          <a:p>
            <a:pPr algn="just">
              <a:lnSpc>
                <a:spcPct val="130000"/>
              </a:lnSpc>
            </a:pPr>
            <a:r>
              <a:rPr lang="en-US" altLang="zh-CN" sz="1000" dirty="0">
                <a:solidFill>
                  <a:schemeClr val="tx1"/>
                </a:solidFill>
                <a:uFillTx/>
                <a:latin typeface="Calibri" panose="020F0502020204030204" pitchFamily="34" charset="0"/>
                <a:cs typeface="Calibri" panose="020F0502020204030204" pitchFamily="34" charset="0"/>
                <a:sym typeface="Arial" panose="020B0604020202020204" pitchFamily="34" charset="0"/>
              </a:rPr>
              <a:t>Apart from opening both, it also supports open left curtain and open right curtain.</a:t>
            </a:r>
            <a:endParaRPr lang="en-US" altLang="zh-CN" sz="1000" dirty="0">
              <a:solidFill>
                <a:schemeClr val="tx1"/>
              </a:solidFill>
              <a:uFillTx/>
              <a:latin typeface="Calibri" panose="020F0502020204030204" pitchFamily="34" charset="0"/>
              <a:cs typeface="Calibri" panose="020F0502020204030204" pitchFamily="34" charset="0"/>
              <a:sym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5910" y="205740"/>
            <a:ext cx="3296285" cy="333375"/>
          </a:xfrm>
          <a:prstGeom prst="rect">
            <a:avLst/>
          </a:prstGeom>
          <a:noFill/>
        </p:spPr>
        <p:txBody>
          <a:bodyPr wrap="square" rtlCol="0">
            <a:no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Product Specifications</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graphicFrame>
        <p:nvGraphicFramePr>
          <p:cNvPr id="6" name="表格 5"/>
          <p:cNvGraphicFramePr/>
          <p:nvPr>
            <p:custDataLst>
              <p:tags r:id="rId1"/>
            </p:custDataLst>
          </p:nvPr>
        </p:nvGraphicFramePr>
        <p:xfrm>
          <a:off x="2510790" y="673100"/>
          <a:ext cx="4123055" cy="4470400"/>
        </p:xfrm>
        <a:graphic>
          <a:graphicData uri="http://schemas.openxmlformats.org/drawingml/2006/table">
            <a:tbl>
              <a:tblPr firstRow="1" bandRow="1">
                <a:tableStyleId>{5C22544A-7EE6-4342-B048-85BDC9FD1C3A}</a:tableStyleId>
              </a:tblPr>
              <a:tblGrid>
                <a:gridCol w="1589405"/>
                <a:gridCol w="2533650"/>
              </a:tblGrid>
              <a:tr h="279400">
                <a:tc>
                  <a:txBody>
                    <a:bodyPr/>
                    <a:p>
                      <a:pPr indent="0" algn="ctr">
                        <a:buNone/>
                      </a:pPr>
                      <a:r>
                        <a:rPr lang="en-US" altLang="zh-CN" sz="1000" b="1">
                          <a:solidFill>
                            <a:srgbClr val="FFFFFF"/>
                          </a:solidFill>
                          <a:highlight>
                            <a:srgbClr val="4F81BD"/>
                          </a:highlight>
                          <a:latin typeface="Arial" panose="020B0604020202020204" pitchFamily="34" charset="0"/>
                          <a:cs typeface="Arial" panose="020B0604020202020204" pitchFamily="34" charset="0"/>
                        </a:rPr>
                        <a:t>Specifications</a:t>
                      </a:r>
                      <a:endParaRPr lang="en-US" altLang="zh-CN" sz="1000" b="1">
                        <a:solidFill>
                          <a:srgbClr val="FFFFFF"/>
                        </a:solidFill>
                        <a:highlight>
                          <a:srgbClr val="4F81BD"/>
                        </a:highlight>
                        <a:latin typeface="Arial" panose="020B0604020202020204" pitchFamily="34" charset="0"/>
                        <a:ea typeface="Arial" panose="020B0604020202020204" pitchFamily="34" charset="0"/>
                        <a:cs typeface="Arial" panose="020B0604020202020204" pitchFamily="34" charset="0"/>
                      </a:endParaRPr>
                    </a:p>
                  </a:txBody>
                  <a:tcPr marL="12700" marR="12700" marT="63500" marB="63500" vert="horz" anchor="ctr"/>
                </a:tc>
                <a:tc>
                  <a:txBody>
                    <a:bodyPr/>
                    <a:p>
                      <a:pPr indent="0" algn="ctr">
                        <a:buNone/>
                      </a:pPr>
                      <a:r>
                        <a:rPr lang="en-US" sz="1000" b="1">
                          <a:solidFill>
                            <a:srgbClr val="FFFFFF"/>
                          </a:solidFill>
                          <a:highlight>
                            <a:srgbClr val="4F81BD"/>
                          </a:highlight>
                          <a:latin typeface="Arial" panose="020B0604020202020204" pitchFamily="34" charset="0"/>
                          <a:ea typeface="Arial" panose="020B0604020202020204" pitchFamily="34" charset="0"/>
                          <a:cs typeface="Arial" panose="020B0604020202020204" pitchFamily="34" charset="0"/>
                        </a:rPr>
                        <a:t>Zigbee Version</a:t>
                      </a:r>
                      <a:endParaRPr lang="en-US" sz="1000" b="1">
                        <a:solidFill>
                          <a:srgbClr val="FFFFFF"/>
                        </a:solidFill>
                        <a:highlight>
                          <a:srgbClr val="4F81BD"/>
                        </a:highlight>
                        <a:latin typeface="Arial" panose="020B0604020202020204" pitchFamily="34" charset="0"/>
                        <a:ea typeface="Arial" panose="020B0604020202020204" pitchFamily="34" charset="0"/>
                        <a:cs typeface="Arial" panose="020B0604020202020204" pitchFamily="34" charset="0"/>
                      </a:endParaRPr>
                    </a:p>
                  </a:txBody>
                  <a:tcPr marL="12700" marR="1270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Model</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a:buClrTx/>
                        <a:buSzTx/>
                        <a:buFontTx/>
                        <a:buNone/>
                      </a:pPr>
                      <a:r>
                        <a:rPr lang="zh-CN" altLang="en-US" sz="1000" b="1" dirty="0">
                          <a:latin typeface="Calibri" panose="020F0502020204030204" pitchFamily="34" charset="0"/>
                          <a:cs typeface="Calibri" panose="020F0502020204030204" pitchFamily="34" charset="0"/>
                        </a:rPr>
                        <a:t>ZNCLDJ11LM</a:t>
                      </a:r>
                      <a:endParaRPr lang="zh-CN" altLang="en-US" sz="1000" b="1" dirty="0">
                        <a:latin typeface="Calibri" panose="020F0502020204030204" pitchFamily="34" charset="0"/>
                        <a:cs typeface="Calibri" panose="020F0502020204030204" pitchFamily="34" charset="0"/>
                      </a:endParaRPr>
                    </a:p>
                  </a:txBody>
                  <a:tcPr marL="68580" marR="6858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Supply Voltage</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a:buClrTx/>
                        <a:buSzTx/>
                        <a:buFontTx/>
                        <a:buNone/>
                      </a:pPr>
                      <a:r>
                        <a:rPr lang="zh-CN" altLang="en-US" sz="1000" b="1" dirty="0">
                          <a:latin typeface="Calibri" panose="020F0502020204030204" pitchFamily="34" charset="0"/>
                          <a:cs typeface="Calibri" panose="020F0502020204030204" pitchFamily="34" charset="0"/>
                        </a:rPr>
                        <a:t>100-240V~50/60Hz</a:t>
                      </a:r>
                      <a:endParaRPr lang="zh-CN" altLang="en-US" sz="1000" b="1" dirty="0">
                        <a:latin typeface="Calibri" panose="020F0502020204030204" pitchFamily="34" charset="0"/>
                        <a:cs typeface="Calibri" panose="020F0502020204030204" pitchFamily="34" charset="0"/>
                      </a:endParaRPr>
                    </a:p>
                  </a:txBody>
                  <a:tcPr marL="68580" marR="6858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Cable Length</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a:buClrTx/>
                        <a:buSzTx/>
                        <a:buFontTx/>
                        <a:buNone/>
                      </a:pPr>
                      <a:r>
                        <a:rPr lang="zh-CN" altLang="en-US" sz="1000" b="1" dirty="0">
                          <a:latin typeface="Calibri" panose="020F0502020204030204" pitchFamily="34" charset="0"/>
                          <a:cs typeface="Calibri" panose="020F0502020204030204" pitchFamily="34" charset="0"/>
                        </a:rPr>
                        <a:t>1 meter（Plug is excluded）</a:t>
                      </a:r>
                      <a:endParaRPr lang="zh-CN" altLang="en-US" sz="1000" b="1" dirty="0">
                        <a:latin typeface="Calibri" panose="020F0502020204030204" pitchFamily="34" charset="0"/>
                        <a:cs typeface="Calibri" panose="020F0502020204030204" pitchFamily="34" charset="0"/>
                      </a:endParaRPr>
                    </a:p>
                  </a:txBody>
                  <a:tcPr marL="68580" marR="6858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rPr>
                        <a:t>Noise</a:t>
                      </a:r>
                      <a:endParaRPr lang="zh-CN" altLang="en-US" sz="1000" b="1" dirty="0">
                        <a:latin typeface="Calibri" panose="020F0502020204030204" pitchFamily="34" charset="0"/>
                        <a:cs typeface="Calibri" panose="020F0502020204030204" pitchFamily="34" charset="0"/>
                      </a:endParaRPr>
                    </a:p>
                  </a:txBody>
                  <a:tcPr marL="68580" marR="68580" marT="63500" marB="63500" vert="horz" anchor="ctr"/>
                </a:tc>
                <a:tc>
                  <a:txBody>
                    <a:bodyPr/>
                    <a:p>
                      <a:pPr algn="l">
                        <a:buClrTx/>
                        <a:buSzTx/>
                        <a:buFontTx/>
                        <a:buNone/>
                      </a:pPr>
                      <a:r>
                        <a:rPr lang="zh-CN" altLang="en-US" sz="1000" b="1" dirty="0">
                          <a:latin typeface="Calibri" panose="020F0502020204030204" pitchFamily="34" charset="0"/>
                          <a:cs typeface="Calibri" panose="020F0502020204030204" pitchFamily="34" charset="0"/>
                        </a:rPr>
                        <a:t>Around 30dB</a:t>
                      </a:r>
                      <a:endParaRPr lang="zh-CN" altLang="en-US" sz="1000" b="1" dirty="0">
                        <a:latin typeface="Calibri" panose="020F0502020204030204" pitchFamily="34" charset="0"/>
                        <a:cs typeface="Calibri" panose="020F0502020204030204" pitchFamily="34" charset="0"/>
                      </a:endParaRPr>
                    </a:p>
                  </a:txBody>
                  <a:tcPr marL="68580" marR="6858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Torque</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a:buClrTx/>
                        <a:buSzTx/>
                        <a:buFontTx/>
                        <a:buNone/>
                      </a:pPr>
                      <a:r>
                        <a:rPr lang="zh-CN" altLang="en-US" sz="1000" b="1" dirty="0">
                          <a:latin typeface="Calibri" panose="020F0502020204030204" pitchFamily="34" charset="0"/>
                          <a:cs typeface="Calibri" panose="020F0502020204030204" pitchFamily="34" charset="0"/>
                        </a:rPr>
                        <a:t>1.2N·m</a:t>
                      </a:r>
                      <a:endParaRPr lang="zh-CN" altLang="en-US" sz="1000" b="1" dirty="0">
                        <a:latin typeface="Calibri" panose="020F0502020204030204" pitchFamily="34" charset="0"/>
                        <a:cs typeface="Calibri" panose="020F0502020204030204" pitchFamily="34" charset="0"/>
                      </a:endParaRPr>
                    </a:p>
                  </a:txBody>
                  <a:tcPr marL="68580" marR="6858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Dimensions:</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fontAlgn="auto">
                        <a:lnSpc>
                          <a:spcPct val="100000"/>
                        </a:lnSpc>
                        <a:buClrTx/>
                        <a:buSzTx/>
                        <a:buFontTx/>
                      </a:pPr>
                      <a:r>
                        <a:rPr lang="zh-CN" altLang="en-US" sz="1000" b="1" dirty="0">
                          <a:latin typeface="Calibri" panose="020F0502020204030204" pitchFamily="34" charset="0"/>
                          <a:cs typeface="Calibri" panose="020F0502020204030204" pitchFamily="34" charset="0"/>
                          <a:sym typeface="+mn-ea"/>
                        </a:rPr>
                        <a:t>70 x 50 x 346 mm</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Protection Standard</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a:buClrTx/>
                        <a:buSzTx/>
                        <a:buFontTx/>
                        <a:buNone/>
                      </a:pPr>
                      <a:r>
                        <a:rPr lang="zh-CN" altLang="en-US" sz="1000" b="1" dirty="0">
                          <a:latin typeface="Calibri" panose="020F0502020204030204" pitchFamily="34" charset="0"/>
                          <a:cs typeface="Calibri" panose="020F0502020204030204" pitchFamily="34" charset="0"/>
                        </a:rPr>
                        <a:t>IP40</a:t>
                      </a:r>
                      <a:endParaRPr lang="zh-CN" altLang="en-US" sz="1000" b="1" dirty="0">
                        <a:latin typeface="Calibri" panose="020F0502020204030204" pitchFamily="34" charset="0"/>
                        <a:cs typeface="Calibri" panose="020F0502020204030204" pitchFamily="34" charset="0"/>
                      </a:endParaRPr>
                    </a:p>
                  </a:txBody>
                  <a:tcPr marL="68580" marR="6858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Weight</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fontAlgn="auto">
                        <a:lnSpc>
                          <a:spcPct val="100000"/>
                        </a:lnSpc>
                        <a:buClrTx/>
                        <a:buSzTx/>
                        <a:buFontTx/>
                        <a:buNone/>
                      </a:pPr>
                      <a:r>
                        <a:rPr lang="zh-CN" altLang="en-US" sz="1000" b="1" dirty="0">
                          <a:latin typeface="Calibri" panose="020F0502020204030204" pitchFamily="34" charset="0"/>
                          <a:cs typeface="Calibri" panose="020F0502020204030204" pitchFamily="34" charset="0"/>
                          <a:sym typeface="+mn-ea"/>
                        </a:rPr>
                        <a:t>1.5 kg</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Opening Speed</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a:buClrTx/>
                        <a:buSzTx/>
                        <a:buFontTx/>
                        <a:buNone/>
                      </a:pPr>
                      <a:r>
                        <a:rPr lang="zh-CN" altLang="en-US" sz="1000" b="1" dirty="0">
                          <a:latin typeface="Calibri" panose="020F0502020204030204" pitchFamily="34" charset="0"/>
                          <a:cs typeface="Calibri" panose="020F0502020204030204" pitchFamily="34" charset="0"/>
                        </a:rPr>
                        <a:t>14cm/s</a:t>
                      </a:r>
                      <a:endParaRPr lang="zh-CN" altLang="en-US" sz="1000" b="1" dirty="0">
                        <a:latin typeface="Calibri" panose="020F0502020204030204" pitchFamily="34" charset="0"/>
                        <a:cs typeface="Calibri" panose="020F0502020204030204" pitchFamily="34" charset="0"/>
                      </a:endParaRPr>
                    </a:p>
                  </a:txBody>
                  <a:tcPr marL="68580" marR="6858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rPr>
                        <a:t>Max Load</a:t>
                      </a:r>
                      <a:endParaRPr lang="zh-CN" altLang="en-US" sz="1000" b="1" dirty="0">
                        <a:latin typeface="Calibri" panose="020F0502020204030204" pitchFamily="34" charset="0"/>
                        <a:cs typeface="Calibri" panose="020F0502020204030204" pitchFamily="34" charset="0"/>
                      </a:endParaRPr>
                    </a:p>
                  </a:txBody>
                  <a:tcPr marL="68580" marR="68580" marT="63500" marB="63500" vert="horz" anchor="ctr"/>
                </a:tc>
                <a:tc>
                  <a:txBody>
                    <a:bodyPr/>
                    <a:p>
                      <a:pPr algn="l">
                        <a:buClrTx/>
                        <a:buSzTx/>
                        <a:buFontTx/>
                        <a:buNone/>
                      </a:pPr>
                      <a:r>
                        <a:rPr lang="zh-CN" altLang="en-US" sz="1000" b="1" dirty="0">
                          <a:latin typeface="Calibri" panose="020F0502020204030204" pitchFamily="34" charset="0"/>
                          <a:cs typeface="Calibri" panose="020F0502020204030204" pitchFamily="34" charset="0"/>
                        </a:rPr>
                        <a:t>50KG</a:t>
                      </a:r>
                      <a:endParaRPr lang="zh-CN" altLang="en-US" sz="1000" b="1" dirty="0">
                        <a:latin typeface="Calibri" panose="020F0502020204030204" pitchFamily="34" charset="0"/>
                        <a:cs typeface="Calibri" panose="020F0502020204030204" pitchFamily="34" charset="0"/>
                      </a:endParaRPr>
                    </a:p>
                  </a:txBody>
                  <a:tcPr marL="68580" marR="6858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Communication Protocol</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a:buClrTx/>
                        <a:buSzTx/>
                        <a:buFontTx/>
                        <a:buNone/>
                      </a:pPr>
                      <a:r>
                        <a:rPr lang="zh-CN" altLang="en-US" sz="1000" b="1" dirty="0">
                          <a:latin typeface="Calibri" panose="020F0502020204030204" pitchFamily="34" charset="0"/>
                          <a:cs typeface="Calibri" panose="020F0502020204030204" pitchFamily="34" charset="0"/>
                        </a:rPr>
                        <a:t> Zigbee</a:t>
                      </a:r>
                      <a:endParaRPr lang="zh-CN" altLang="en-US" sz="1000" b="1" dirty="0">
                        <a:latin typeface="Calibri" panose="020F0502020204030204" pitchFamily="34" charset="0"/>
                        <a:cs typeface="Calibri" panose="020F0502020204030204" pitchFamily="34" charset="0"/>
                      </a:endParaRPr>
                    </a:p>
                  </a:txBody>
                  <a:tcPr marL="12700" marR="1270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Operating Temperature</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fontAlgn="auto">
                        <a:lnSpc>
                          <a:spcPct val="100000"/>
                        </a:lnSpc>
                        <a:buClrTx/>
                        <a:buSzTx/>
                        <a:buFontTx/>
                      </a:pPr>
                      <a:r>
                        <a:rPr lang="zh-CN" altLang="en-US" sz="1000" b="1" dirty="0">
                          <a:latin typeface="Calibri" panose="020F0502020204030204" pitchFamily="34" charset="0"/>
                          <a:cs typeface="Calibri" panose="020F0502020204030204" pitchFamily="34" charset="0"/>
                          <a:sym typeface="+mn-ea"/>
                        </a:rPr>
                        <a:t> -20°С +55°С</a:t>
                      </a:r>
                      <a:endParaRPr lang="zh-CN" altLang="en-US" sz="1000" b="1" dirty="0">
                        <a:latin typeface="Calibri" panose="020F0502020204030204" pitchFamily="34" charset="0"/>
                        <a:cs typeface="Calibri" panose="020F0502020204030204" pitchFamily="34" charset="0"/>
                        <a:sym typeface="+mn-ea"/>
                      </a:endParaRPr>
                    </a:p>
                  </a:txBody>
                  <a:tcPr marL="12700" marR="1270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Operating</a:t>
                      </a:r>
                      <a:r>
                        <a:rPr lang="zh-CN" altLang="en-US" sz="1000" b="1" dirty="0">
                          <a:latin typeface="Calibri" panose="020F0502020204030204" pitchFamily="34" charset="0"/>
                          <a:cs typeface="Calibri" panose="020F0502020204030204" pitchFamily="34" charset="0"/>
                          <a:sym typeface="+mn-ea"/>
                        </a:rPr>
                        <a:t> Humidity</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a:buClrTx/>
                        <a:buSzTx/>
                        <a:buFontTx/>
                        <a:buNone/>
                      </a:pPr>
                      <a:r>
                        <a:rPr lang="zh-CN" altLang="en-US" sz="1000" b="1" dirty="0">
                          <a:latin typeface="Calibri" panose="020F0502020204030204" pitchFamily="34" charset="0"/>
                          <a:cs typeface="Calibri" panose="020F0502020204030204" pitchFamily="34" charset="0"/>
                        </a:rPr>
                        <a:t> 10% - 90%RH，non-condensing</a:t>
                      </a:r>
                      <a:endParaRPr lang="zh-CN" altLang="en-US" sz="1000" b="1" dirty="0">
                        <a:latin typeface="Calibri" panose="020F0502020204030204" pitchFamily="34" charset="0"/>
                        <a:cs typeface="Calibri" panose="020F0502020204030204" pitchFamily="34" charset="0"/>
                      </a:endParaRPr>
                    </a:p>
                  </a:txBody>
                  <a:tcPr marL="12700" marR="1270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Power</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a:buClrTx/>
                        <a:buSzTx/>
                        <a:buFontTx/>
                        <a:buNone/>
                      </a:pPr>
                      <a:r>
                        <a:rPr lang="zh-CN" altLang="en-US" sz="1000" b="1" dirty="0">
                          <a:latin typeface="Calibri" panose="020F0502020204030204" pitchFamily="34" charset="0"/>
                          <a:cs typeface="Calibri" panose="020F0502020204030204" pitchFamily="34" charset="0"/>
                        </a:rPr>
                        <a:t> 13W</a:t>
                      </a:r>
                      <a:endParaRPr lang="zh-CN" altLang="en-US" sz="1000" b="1" dirty="0">
                        <a:latin typeface="Calibri" panose="020F0502020204030204" pitchFamily="34" charset="0"/>
                        <a:cs typeface="Calibri" panose="020F0502020204030204" pitchFamily="34" charset="0"/>
                      </a:endParaRPr>
                    </a:p>
                  </a:txBody>
                  <a:tcPr marL="12700" marR="12700" marT="63500" marB="63500" vert="horz" anchor="ctr"/>
                </a:tc>
              </a:tr>
              <a:tr h="279400">
                <a:tc>
                  <a:txBody>
                    <a:bodyPr/>
                    <a:p>
                      <a:pPr algn="ctr">
                        <a:buClrTx/>
                        <a:buSzTx/>
                        <a:buFontTx/>
                        <a:buNone/>
                      </a:pPr>
                      <a:r>
                        <a:rPr lang="zh-CN" altLang="en-US" sz="1000" b="1" dirty="0">
                          <a:latin typeface="Calibri" panose="020F0502020204030204" pitchFamily="34" charset="0"/>
                          <a:cs typeface="Calibri" panose="020F0502020204030204" pitchFamily="34" charset="0"/>
                          <a:sym typeface="+mn-ea"/>
                        </a:rPr>
                        <a:t>Package Contents</a:t>
                      </a:r>
                      <a:endParaRPr lang="zh-CN" altLang="en-US" sz="1000" b="1" dirty="0">
                        <a:latin typeface="Calibri" panose="020F0502020204030204" pitchFamily="34" charset="0"/>
                        <a:cs typeface="Calibri" panose="020F0502020204030204" pitchFamily="34" charset="0"/>
                        <a:sym typeface="+mn-ea"/>
                      </a:endParaRPr>
                    </a:p>
                  </a:txBody>
                  <a:tcPr marL="68580" marR="68580" marT="63500" marB="63500" vert="horz" anchor="ctr"/>
                </a:tc>
                <a:tc>
                  <a:txBody>
                    <a:bodyPr/>
                    <a:p>
                      <a:pPr algn="l" fontAlgn="auto">
                        <a:lnSpc>
                          <a:spcPct val="100000"/>
                        </a:lnSpc>
                        <a:buClrTx/>
                        <a:buSzTx/>
                        <a:buFontTx/>
                      </a:pPr>
                      <a:r>
                        <a:rPr lang="zh-CN" altLang="en-US" sz="1000" b="1" dirty="0">
                          <a:latin typeface="Calibri" panose="020F0502020204030204" pitchFamily="34" charset="0"/>
                          <a:cs typeface="Calibri" panose="020F0502020204030204" pitchFamily="34" charset="0"/>
                          <a:sym typeface="+mn-ea"/>
                        </a:rPr>
                        <a:t> Motor, User Manual.</a:t>
                      </a:r>
                      <a:endParaRPr lang="zh-CN" altLang="en-US" sz="1000" b="1" dirty="0">
                        <a:latin typeface="Calibri" panose="020F0502020204030204" pitchFamily="34" charset="0"/>
                        <a:cs typeface="Calibri" panose="020F0502020204030204" pitchFamily="34" charset="0"/>
                        <a:sym typeface="+mn-ea"/>
                      </a:endParaRPr>
                    </a:p>
                  </a:txBody>
                  <a:tcPr marL="12700" marR="12700" marT="63500" marB="63500" vert="horz" anchor="ct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窗帘电机-2"/>
          <p:cNvPicPr>
            <a:picLocks noChangeAspect="1"/>
          </p:cNvPicPr>
          <p:nvPr/>
        </p:nvPicPr>
        <p:blipFill>
          <a:blip r:embed="rId1"/>
          <a:stretch>
            <a:fillRect/>
          </a:stretch>
        </p:blipFill>
        <p:spPr>
          <a:xfrm>
            <a:off x="1678305" y="710565"/>
            <a:ext cx="6219825" cy="2922270"/>
          </a:xfrm>
          <a:prstGeom prst="rect">
            <a:avLst/>
          </a:prstGeom>
        </p:spPr>
      </p:pic>
      <p:sp>
        <p:nvSpPr>
          <p:cNvPr id="3" name="文本框 2"/>
          <p:cNvSpPr txBox="1"/>
          <p:nvPr/>
        </p:nvSpPr>
        <p:spPr>
          <a:xfrm>
            <a:off x="296141" y="262980"/>
            <a:ext cx="3296516"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Button Functions</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4" name="直接连接符 3"/>
          <p:cNvCxnSpPr/>
          <p:nvPr/>
        </p:nvCxnSpPr>
        <p:spPr>
          <a:xfrm>
            <a:off x="3730625" y="1618615"/>
            <a:ext cx="0" cy="583565"/>
          </a:xfrm>
          <a:prstGeom prst="line">
            <a:avLst/>
          </a:prstGeom>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08910" y="1014095"/>
            <a:ext cx="2706370" cy="583565"/>
          </a:xfrm>
          <a:prstGeom prst="rect">
            <a:avLst/>
          </a:prstGeom>
          <a:noFill/>
        </p:spPr>
        <p:txBody>
          <a:bodyPr wrap="none" rtlCol="0">
            <a:spAutoFit/>
          </a:bodyPr>
          <a:lstStyle/>
          <a:p>
            <a:r>
              <a:rPr lang="en-US" altLang="zh-CN" sz="1200" b="1"/>
              <a:t>Reset button</a:t>
            </a:r>
            <a:endParaRPr lang="en-US" altLang="zh-CN" sz="1200" b="1"/>
          </a:p>
          <a:p>
            <a:r>
              <a:rPr lang="en-US" altLang="zh-CN" sz="1000"/>
              <a:t>Long press for 5s: Reset/Add the device;</a:t>
            </a:r>
            <a:endParaRPr lang="en-US" altLang="zh-CN" sz="1000"/>
          </a:p>
          <a:p>
            <a:r>
              <a:rPr lang="en-US" altLang="zh-CN" sz="1000"/>
              <a:t>Single press: Effective range test/Device identify;</a:t>
            </a:r>
            <a:endParaRPr lang="en-US" altLang="zh-CN" sz="1000"/>
          </a:p>
        </p:txBody>
      </p:sp>
      <p:sp>
        <p:nvSpPr>
          <p:cNvPr id="6" name="文本框 5"/>
          <p:cNvSpPr txBox="1"/>
          <p:nvPr/>
        </p:nvSpPr>
        <p:spPr>
          <a:xfrm>
            <a:off x="1619885" y="2364105"/>
            <a:ext cx="1061085" cy="275590"/>
          </a:xfrm>
          <a:prstGeom prst="rect">
            <a:avLst/>
          </a:prstGeom>
          <a:noFill/>
        </p:spPr>
        <p:txBody>
          <a:bodyPr wrap="square" rtlCol="0">
            <a:spAutoFit/>
          </a:bodyPr>
          <a:lstStyle/>
          <a:p>
            <a:r>
              <a:rPr lang="en-US" altLang="zh-CN" sz="1200" b="1"/>
              <a:t>Indicator light</a:t>
            </a:r>
            <a:endParaRPr lang="en-US" altLang="zh-CN" sz="1200" b="1"/>
          </a:p>
        </p:txBody>
      </p:sp>
      <p:cxnSp>
        <p:nvCxnSpPr>
          <p:cNvPr id="7" name="直接连接符 6"/>
          <p:cNvCxnSpPr/>
          <p:nvPr/>
        </p:nvCxnSpPr>
        <p:spPr>
          <a:xfrm flipV="1">
            <a:off x="2635885" y="2501900"/>
            <a:ext cx="10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5910" y="3930015"/>
            <a:ext cx="8325485" cy="553085"/>
          </a:xfrm>
          <a:prstGeom prst="rect">
            <a:avLst/>
          </a:prstGeom>
          <a:noFill/>
        </p:spPr>
        <p:txBody>
          <a:bodyPr wrap="square" rtlCol="0">
            <a:spAutoFit/>
          </a:bodyPr>
          <a:lstStyle/>
          <a:p>
            <a:r>
              <a:rPr lang="en-US" altLang="zh-CN" sz="1000" b="1"/>
              <a:t>Effective range test</a:t>
            </a:r>
            <a:r>
              <a:rPr lang="en-US" altLang="zh-CN" sz="1000"/>
              <a:t>: When single press the reset button, the Hub will make voice prompt of “Normal link confirmed” , it means the connection between the device with Hub is normal.</a:t>
            </a:r>
            <a:endParaRPr lang="en-US" altLang="zh-CN" sz="1000"/>
          </a:p>
          <a:p>
            <a:r>
              <a:rPr lang="en-US" altLang="zh-CN" sz="1000" b="1"/>
              <a:t>Device identify</a:t>
            </a:r>
            <a:r>
              <a:rPr lang="en-US" altLang="zh-CN" sz="1000"/>
              <a:t>: When single press the reset button, the device will flash on the app at the menu of Accessories.</a:t>
            </a:r>
            <a:endParaRPr lang="en-US" altLang="zh-CN" sz="1000"/>
          </a:p>
        </p:txBody>
      </p:sp>
      <p:sp>
        <p:nvSpPr>
          <p:cNvPr id="10" name="文本框 9"/>
          <p:cNvSpPr txBox="1"/>
          <p:nvPr/>
        </p:nvSpPr>
        <p:spPr>
          <a:xfrm>
            <a:off x="3636645" y="2324100"/>
            <a:ext cx="201930" cy="275590"/>
          </a:xfrm>
          <a:prstGeom prst="rect">
            <a:avLst/>
          </a:prstGeom>
          <a:noFill/>
        </p:spPr>
        <p:txBody>
          <a:bodyPr wrap="square" rtlCol="0">
            <a:spAutoFit/>
          </a:bodyPr>
          <a:lstStyle/>
          <a:p>
            <a:r>
              <a:rPr lang="en-US" altLang="zh-CN" sz="1200" b="1">
                <a:solidFill>
                  <a:srgbClr val="0070C0"/>
                </a:solidFill>
              </a:rPr>
              <a:t>.</a:t>
            </a:r>
            <a:endParaRPr lang="en-US" altLang="zh-CN" sz="1200" b="1">
              <a:solidFill>
                <a:srgbClr val="0070C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6141" y="262980"/>
            <a:ext cx="3296516" cy="414020"/>
          </a:xfrm>
          <a:prstGeom prst="rect">
            <a:avLst/>
          </a:prstGeom>
          <a:noFill/>
        </p:spPr>
        <p:txBody>
          <a:bodyPr wrap="square" rtlCol="0">
            <a:spAutoFit/>
          </a:bodyPr>
          <a:lstStyle/>
          <a:p>
            <a:r>
              <a:rPr lang="en-US" altLang="zh-CN" sz="2100" b="1" dirty="0">
                <a:latin typeface="Calibri" panose="020F0502020204030204" pitchFamily="34" charset="0"/>
                <a:ea typeface="微软雅黑" panose="020B0503020204020204" pitchFamily="34" charset="-122"/>
                <a:cs typeface="Calibri" panose="020F0502020204030204" pitchFamily="34" charset="0"/>
              </a:rPr>
              <a:t>Indicator Functions</a:t>
            </a:r>
            <a:endParaRPr lang="en-US" altLang="zh-CN" sz="2100" b="1" dirty="0">
              <a:latin typeface="Calibri" panose="020F0502020204030204" pitchFamily="34" charset="0"/>
              <a:ea typeface="微软雅黑" panose="020B0503020204020204" pitchFamily="34" charset="-122"/>
              <a:cs typeface="Calibri" panose="020F0502020204030204" pitchFamily="34" charset="0"/>
            </a:endParaRPr>
          </a:p>
        </p:txBody>
      </p:sp>
      <p:graphicFrame>
        <p:nvGraphicFramePr>
          <p:cNvPr id="2" name="表格 1"/>
          <p:cNvGraphicFramePr/>
          <p:nvPr>
            <p:custDataLst>
              <p:tags r:id="rId1"/>
            </p:custDataLst>
          </p:nvPr>
        </p:nvGraphicFramePr>
        <p:xfrm>
          <a:off x="1674082" y="1504951"/>
          <a:ext cx="5795835" cy="1599438"/>
        </p:xfrm>
        <a:graphic>
          <a:graphicData uri="http://schemas.openxmlformats.org/drawingml/2006/table">
            <a:tbl>
              <a:tblPr firstRow="1" bandRow="1">
                <a:tableStyleId>{5940675A-B579-460E-94D1-54222C63F5DA}</a:tableStyleId>
              </a:tblPr>
              <a:tblGrid>
                <a:gridCol w="258762"/>
                <a:gridCol w="2247138"/>
                <a:gridCol w="3289935"/>
              </a:tblGrid>
              <a:tr h="320040">
                <a:tc>
                  <a:txBody>
                    <a:bodyPr/>
                    <a:lstStyle/>
                    <a:p>
                      <a:pPr indent="0" algn="ctr" fontAlgn="auto">
                        <a:lnSpc>
                          <a:spcPct val="150000"/>
                        </a:lnSpc>
                        <a:buNone/>
                      </a:pPr>
                      <a:r>
                        <a:rPr lang="en-US" sz="1200" b="1">
                          <a:latin typeface="Calibri" panose="020F0502020204030204" pitchFamily="34" charset="0"/>
                          <a:cs typeface="Calibri" panose="020F0502020204030204" pitchFamily="34" charset="0"/>
                        </a:rPr>
                        <a:t>No.</a:t>
                      </a:r>
                      <a:endParaRPr lang="en-US" altLang="en-US" sz="1200" b="1">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fontAlgn="auto">
                        <a:lnSpc>
                          <a:spcPct val="150000"/>
                        </a:lnSpc>
                        <a:buNone/>
                      </a:pPr>
                      <a:r>
                        <a:rPr lang="en-US" sz="1200" b="1">
                          <a:latin typeface="Calibri" panose="020F0502020204030204" pitchFamily="34" charset="0"/>
                          <a:cs typeface="Calibri" panose="020F0502020204030204" pitchFamily="34" charset="0"/>
                        </a:rPr>
                        <a:t> LED indication</a:t>
                      </a:r>
                      <a:endParaRPr lang="en-US" altLang="en-US" sz="1200" b="1">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fontAlgn="auto">
                        <a:lnSpc>
                          <a:spcPct val="150000"/>
                        </a:lnSpc>
                        <a:buNone/>
                      </a:pPr>
                      <a:r>
                        <a:rPr lang="en-US" sz="1200" b="1">
                          <a:latin typeface="Calibri" panose="020F0502020204030204" pitchFamily="34" charset="0"/>
                          <a:cs typeface="Calibri" panose="020F0502020204030204" pitchFamily="34" charset="0"/>
                        </a:rPr>
                        <a:t>Implication</a:t>
                      </a:r>
                      <a:endParaRPr lang="en-US" altLang="en-US" sz="1200" b="1">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0500">
                <a:tc>
                  <a:txBody>
                    <a:bodyPr/>
                    <a:lstStyle/>
                    <a:p>
                      <a:pPr indent="0" algn="ctr" fontAlgn="auto">
                        <a:lnSpc>
                          <a:spcPct val="150000"/>
                        </a:lnSpc>
                        <a:buNone/>
                      </a:pPr>
                      <a:r>
                        <a:rPr lang="en-US" sz="1200" b="0">
                          <a:latin typeface="Calibri" panose="020F0502020204030204" pitchFamily="34" charset="0"/>
                          <a:cs typeface="Calibri" panose="020F0502020204030204" pitchFamily="34" charset="0"/>
                        </a:rPr>
                        <a:t>1</a:t>
                      </a:r>
                      <a:endParaRPr lang="en-US" altLang="en-US" sz="1200" b="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fontAlgn="auto">
                        <a:lnSpc>
                          <a:spcPct val="150000"/>
                        </a:lnSpc>
                        <a:buNone/>
                      </a:pPr>
                      <a:r>
                        <a:rPr lang="en-US" sz="1200" b="0">
                          <a:latin typeface="Calibri" panose="020F0502020204030204" pitchFamily="34" charset="0"/>
                          <a:cs typeface="Calibri" panose="020F0502020204030204" pitchFamily="34" charset="0"/>
                        </a:rPr>
                        <a:t> Blue light flash once</a:t>
                      </a:r>
                      <a:endParaRPr lang="en-US" altLang="en-US" sz="1200" b="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fontAlgn="auto">
                        <a:lnSpc>
                          <a:spcPct val="150000"/>
                        </a:lnSpc>
                        <a:buNone/>
                      </a:pPr>
                      <a:r>
                        <a:rPr lang="en-US" sz="1200" b="0">
                          <a:latin typeface="Calibri" panose="020F0502020204030204" pitchFamily="34" charset="0"/>
                          <a:cs typeface="Calibri" panose="020F0502020204030204" pitchFamily="34" charset="0"/>
                        </a:rPr>
                        <a:t> Power on, the blue light flashes once</a:t>
                      </a:r>
                      <a:endParaRPr lang="en-US" altLang="en-US" sz="1200" b="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0500">
                <a:tc>
                  <a:txBody>
                    <a:bodyPr/>
                    <a:lstStyle/>
                    <a:p>
                      <a:pPr indent="0" algn="ctr" fontAlgn="auto">
                        <a:lnSpc>
                          <a:spcPct val="150000"/>
                        </a:lnSpc>
                        <a:buNone/>
                      </a:pPr>
                      <a:r>
                        <a:rPr lang="en-US" sz="1200" b="0">
                          <a:latin typeface="Calibri" panose="020F0502020204030204" pitchFamily="34" charset="0"/>
                          <a:cs typeface="Calibri" panose="020F0502020204030204" pitchFamily="34" charset="0"/>
                        </a:rPr>
                        <a:t>2</a:t>
                      </a:r>
                      <a:endParaRPr lang="en-US" altLang="en-US" sz="1200" b="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fontAlgn="auto">
                        <a:lnSpc>
                          <a:spcPct val="150000"/>
                        </a:lnSpc>
                        <a:buNone/>
                      </a:pPr>
                      <a:r>
                        <a:rPr lang="en-US" sz="1200" b="0">
                          <a:latin typeface="Calibri" panose="020F0502020204030204" pitchFamily="34" charset="0"/>
                          <a:cs typeface="Calibri" panose="020F0502020204030204" pitchFamily="34" charset="0"/>
                        </a:rPr>
                        <a:t> Blue light always on</a:t>
                      </a:r>
                      <a:endParaRPr lang="en-US" altLang="en-US" sz="1200" b="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fontAlgn="auto">
                        <a:lnSpc>
                          <a:spcPct val="150000"/>
                        </a:lnSpc>
                        <a:buNone/>
                      </a:pPr>
                      <a:r>
                        <a:rPr lang="en-US" sz="1200" b="0">
                          <a:latin typeface="Calibri" panose="020F0502020204030204" pitchFamily="34" charset="0"/>
                          <a:cs typeface="Calibri" panose="020F0502020204030204" pitchFamily="34" charset="0"/>
                        </a:rPr>
                        <a:t> Connected, motor is running</a:t>
                      </a:r>
                      <a:endParaRPr lang="en-US" altLang="en-US" sz="1200" b="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3700">
                <a:tc>
                  <a:txBody>
                    <a:bodyPr/>
                    <a:lstStyle/>
                    <a:p>
                      <a:pPr indent="0" algn="ctr" fontAlgn="auto">
                        <a:lnSpc>
                          <a:spcPct val="150000"/>
                        </a:lnSpc>
                        <a:buNone/>
                      </a:pPr>
                      <a:r>
                        <a:rPr lang="en-US" sz="1200" b="0">
                          <a:latin typeface="Calibri" panose="020F0502020204030204" pitchFamily="34" charset="0"/>
                          <a:cs typeface="Calibri" panose="020F0502020204030204" pitchFamily="34" charset="0"/>
                        </a:rPr>
                        <a:t>3</a:t>
                      </a:r>
                      <a:endParaRPr lang="en-US" altLang="en-US" sz="1200" b="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fontAlgn="auto">
                        <a:lnSpc>
                          <a:spcPct val="150000"/>
                        </a:lnSpc>
                        <a:buNone/>
                      </a:pPr>
                      <a:r>
                        <a:rPr lang="en-US" sz="1200" b="0" dirty="0">
                          <a:latin typeface="Calibri" panose="020F0502020204030204" pitchFamily="34" charset="0"/>
                          <a:cs typeface="Calibri" panose="020F0502020204030204" pitchFamily="34" charset="0"/>
                        </a:rPr>
                        <a:t> Blue light continues to flash quickly</a:t>
                      </a:r>
                      <a:endParaRPr lang="en-US" altLang="en-US" sz="1200" b="0" dirty="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fontAlgn="auto">
                        <a:lnSpc>
                          <a:spcPct val="150000"/>
                        </a:lnSpc>
                        <a:buNone/>
                      </a:pPr>
                      <a:r>
                        <a:rPr lang="en-US" sz="1200" b="0">
                          <a:latin typeface="Calibri" panose="020F0502020204030204" pitchFamily="34" charset="0"/>
                          <a:cs typeface="Calibri" panose="020F0502020204030204" pitchFamily="34" charset="0"/>
                        </a:rPr>
                        <a:t> Connecting</a:t>
                      </a:r>
                      <a:endParaRPr lang="en-US" altLang="en-US" sz="1200" b="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3700">
                <a:tc>
                  <a:txBody>
                    <a:bodyPr/>
                    <a:lstStyle/>
                    <a:p>
                      <a:pPr indent="0" algn="ctr" fontAlgn="auto">
                        <a:lnSpc>
                          <a:spcPct val="150000"/>
                        </a:lnSpc>
                        <a:buNone/>
                      </a:pPr>
                      <a:r>
                        <a:rPr lang="en-US" sz="1200" b="0">
                          <a:latin typeface="Calibri" panose="020F0502020204030204" pitchFamily="34" charset="0"/>
                          <a:cs typeface="Calibri" panose="020F0502020204030204" pitchFamily="34" charset="0"/>
                        </a:rPr>
                        <a:t>4</a:t>
                      </a:r>
                      <a:endParaRPr lang="en-US" altLang="en-US" sz="1200" b="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fontAlgn="auto">
                        <a:lnSpc>
                          <a:spcPct val="150000"/>
                        </a:lnSpc>
                        <a:buNone/>
                      </a:pPr>
                      <a:r>
                        <a:rPr lang="en-US" sz="1200" b="0">
                          <a:latin typeface="Calibri" panose="020F0502020204030204" pitchFamily="34" charset="0"/>
                          <a:cs typeface="Calibri" panose="020F0502020204030204" pitchFamily="34" charset="0"/>
                        </a:rPr>
                        <a:t> Red light flashes slowly</a:t>
                      </a:r>
                      <a:endParaRPr lang="en-US" altLang="en-US" sz="1200" b="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fontAlgn="auto">
                        <a:lnSpc>
                          <a:spcPct val="150000"/>
                        </a:lnSpc>
                        <a:buNone/>
                      </a:pPr>
                      <a:r>
                        <a:rPr lang="en-US" sz="1200" b="0" dirty="0">
                          <a:latin typeface="Calibri" panose="020F0502020204030204" pitchFamily="34" charset="0"/>
                          <a:cs typeface="Calibri" panose="020F0502020204030204" pitchFamily="34" charset="0"/>
                        </a:rPr>
                        <a:t> Not connected (or reset to factory)</a:t>
                      </a:r>
                      <a:endParaRPr lang="en-US" altLang="en-US" sz="1200" b="0" dirty="0">
                        <a:latin typeface="Calibri" panose="020F0502020204030204" pitchFamily="34" charset="0"/>
                        <a:ea typeface="Times New Roman" panose="02020603050405020304" charset="0"/>
                        <a:cs typeface="Calibri" panose="020F0502020204030204" pitchFamily="3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96141" y="262980"/>
            <a:ext cx="3296516" cy="414020"/>
          </a:xfrm>
          <a:prstGeom prst="rect">
            <a:avLst/>
          </a:prstGeom>
          <a:noFill/>
        </p:spPr>
        <p:txBody>
          <a:bodyPr wrap="square" rtlCol="0">
            <a:spAutoFit/>
          </a:bodyPr>
          <a:lstStyle/>
          <a:p>
            <a:r>
              <a:rPr lang="en-US" altLang="zh-CN" sz="2100" b="1" dirty="0">
                <a:latin typeface="微软雅黑" panose="020B0503020204020204" pitchFamily="34" charset="-122"/>
                <a:ea typeface="微软雅黑" panose="020B0503020204020204" pitchFamily="34" charset="-122"/>
              </a:rPr>
              <a:t>Content</a:t>
            </a:r>
            <a:endParaRPr lang="en-US" altLang="zh-CN" sz="2100" b="1" dirty="0">
              <a:latin typeface="微软雅黑" panose="020B0503020204020204" pitchFamily="34" charset="-122"/>
              <a:ea typeface="微软雅黑" panose="020B0503020204020204" pitchFamily="34" charset="-122"/>
            </a:endParaRPr>
          </a:p>
        </p:txBody>
      </p:sp>
      <p:sp>
        <p:nvSpPr>
          <p:cNvPr id="4" name="文本框 3"/>
          <p:cNvSpPr txBox="1"/>
          <p:nvPr/>
        </p:nvSpPr>
        <p:spPr>
          <a:xfrm>
            <a:off x="373380" y="1209675"/>
            <a:ext cx="3910965" cy="1753235"/>
          </a:xfrm>
          <a:prstGeom prst="rect">
            <a:avLst/>
          </a:prstGeom>
          <a:noFill/>
        </p:spPr>
        <p:txBody>
          <a:bodyPr wrap="square" rtlCol="0">
            <a:spAutoFit/>
          </a:bodyPr>
          <a:lstStyle/>
          <a:p>
            <a:pPr marL="285750" indent="-285750" fontAlgn="auto">
              <a:lnSpc>
                <a:spcPct val="150000"/>
              </a:lnSpc>
              <a:buFont typeface="Wingdings" panose="05000000000000000000" charset="0"/>
              <a:buChar char="Ø"/>
            </a:pPr>
            <a:r>
              <a:rPr lang="en-US" altLang="zh-CN" b="1">
                <a:solidFill>
                  <a:schemeClr val="tx1"/>
                </a:solidFill>
              </a:rPr>
              <a:t>Product introduction</a:t>
            </a:r>
            <a:endParaRPr lang="en-US" altLang="zh-CN" b="1">
              <a:solidFill>
                <a:schemeClr val="tx1"/>
              </a:solidFill>
            </a:endParaRPr>
          </a:p>
          <a:p>
            <a:pPr marL="285750" indent="-285750" algn="l" fontAlgn="auto">
              <a:lnSpc>
                <a:spcPct val="150000"/>
              </a:lnSpc>
              <a:buClrTx/>
              <a:buSzTx/>
              <a:buFont typeface="Wingdings" panose="05000000000000000000" charset="0"/>
              <a:buChar char="Ø"/>
            </a:pPr>
            <a:r>
              <a:rPr lang="en-US" altLang="zh-CN" b="1">
                <a:gradFill>
                  <a:gsLst>
                    <a:gs pos="0">
                      <a:srgbClr val="007BD3"/>
                    </a:gs>
                    <a:gs pos="100000">
                      <a:srgbClr val="034373"/>
                    </a:gs>
                  </a:gsLst>
                  <a:lin scaled="0"/>
                </a:gradFill>
              </a:rPr>
              <a:t>Product installation</a:t>
            </a:r>
            <a:endParaRPr lang="en-US" altLang="zh-CN" b="1">
              <a:gradFill>
                <a:gsLst>
                  <a:gs pos="0">
                    <a:srgbClr val="007BD3"/>
                  </a:gs>
                  <a:gs pos="100000">
                    <a:srgbClr val="034373"/>
                  </a:gs>
                </a:gsLst>
                <a:lin scaled="0"/>
              </a:gradFill>
            </a:endParaRPr>
          </a:p>
          <a:p>
            <a:pPr marL="285750" indent="-285750" fontAlgn="auto">
              <a:lnSpc>
                <a:spcPct val="150000"/>
              </a:lnSpc>
              <a:buFont typeface="Wingdings" panose="05000000000000000000" charset="0"/>
              <a:buChar char="Ø"/>
            </a:pPr>
            <a:r>
              <a:rPr lang="en-US" altLang="zh-CN" b="1"/>
              <a:t>Configuration on App</a:t>
            </a:r>
            <a:endParaRPr lang="en-US" altLang="zh-CN" b="1"/>
          </a:p>
          <a:p>
            <a:pPr marL="285750" indent="-285750" fontAlgn="auto">
              <a:lnSpc>
                <a:spcPct val="150000"/>
              </a:lnSpc>
              <a:buFont typeface="Wingdings" panose="05000000000000000000" charset="0"/>
              <a:buChar char="Ø"/>
            </a:pPr>
            <a:r>
              <a:rPr lang="en-US" altLang="zh-CN" b="1"/>
              <a:t>FAQ</a:t>
            </a:r>
            <a:endParaRPr lang="en-US" altLang="zh-CN" b="1"/>
          </a:p>
        </p:txBody>
      </p:sp>
    </p:spTree>
  </p:cSld>
  <p:clrMapOvr>
    <a:masterClrMapping/>
  </p:clrMapOvr>
</p:sld>
</file>

<file path=ppt/tags/tag1.xml><?xml version="1.0" encoding="utf-8"?>
<p:tagLst xmlns:p="http://schemas.openxmlformats.org/presentationml/2006/main">
  <p:tag name="KSO_WM_TAG_VERSION" val="1.0"/>
  <p:tag name="KSO_WM_TEMPLATE_CATEGORY" val="diagram"/>
  <p:tag name="KSO_WM_TEMPLATE_INDEX" val="160139"/>
  <p:tag name="KSO_WM_UNIT_TYPE" val="l_h_a"/>
  <p:tag name="KSO_WM_UNIT_INDEX" val="1_1_1"/>
  <p:tag name="KSO_WM_UNIT_ID" val="257*l_h_a*1_1_1"/>
  <p:tag name="KSO_WM_UNIT_CLEAR" val="1"/>
  <p:tag name="KSO_WM_UNIT_LAYERLEVEL" val="1_1_1"/>
  <p:tag name="KSO_WM_UNIT_VALUE" val="12"/>
  <p:tag name="KSO_WM_UNIT_HIGHLIGHT" val="0"/>
  <p:tag name="KSO_WM_UNIT_COMPATIBLE" val="0"/>
  <p:tag name="KSO_WM_UNIT_PRESET_TEXT" val="LOREM"/>
  <p:tag name="KSO_WM_BEAUTIFY_FLAG" val="#wm#"/>
  <p:tag name="KSO_WM_DIAGRAM_GROUP_CODE" val="l1-1"/>
  <p:tag name="KSO_WM_UNIT_FILL_FORE_SCHEMECOLOR_INDEX" val="5"/>
  <p:tag name="KSO_WM_UNIT_FILL_TYPE" val="1"/>
  <p:tag name="KSO_WM_UNIT_TEXT_FILL_FORE_SCHEMECOLOR_INDEX" val="14"/>
  <p:tag name="KSO_WM_UNIT_TEXT_FILL_TYPE" val="1"/>
</p:tagLst>
</file>

<file path=ppt/tags/tag10.xml><?xml version="1.0" encoding="utf-8"?>
<p:tagLst xmlns:p="http://schemas.openxmlformats.org/presentationml/2006/main">
  <p:tag name="KSO_WM_TAG_VERSION" val="1.0"/>
  <p:tag name="KSO_WM_TEMPLATE_CATEGORY" val="diagram"/>
  <p:tag name="KSO_WM_TEMPLATE_INDEX" val="160139"/>
  <p:tag name="KSO_WM_UNIT_TYPE" val="l_h_f"/>
  <p:tag name="KSO_WM_UNIT_INDEX" val="1_5_1"/>
  <p:tag name="KSO_WM_UNIT_ID" val="257*l_h_f*1_5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13"/>
  <p:tag name="KSO_WM_UNIT_TEXT_FILL_TYPE" val="1"/>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PP_MARK_KEY" val="8350a389-032c-46ca-904e-8873f2256c9c"/>
  <p:tag name="COMMONDATA" val="eyJoZGlkIjoiZmFiMWFmY2VlYzBhMTljNDVkYTVhNmUwYWRlMWJlNjIifQ=="/>
</p:tagLst>
</file>

<file path=ppt/tags/tag11.xml><?xml version="1.0" encoding="utf-8"?>
<p:tagLst xmlns:p="http://schemas.openxmlformats.org/presentationml/2006/main">
  <p:tag name="KSO_WM_TAG_VERSION" val="1.0"/>
  <p:tag name="KSO_WM_TEMPLATE_CATEGORY" val="diagram"/>
  <p:tag name="KSO_WM_TEMPLATE_INDEX" val="160139"/>
  <p:tag name="KSO_WM_UNIT_TYPE" val="l_h_a"/>
  <p:tag name="KSO_WM_UNIT_INDEX" val="1_5_1"/>
  <p:tag name="KSO_WM_UNIT_ID" val="257*l_h_a*1_5_1"/>
  <p:tag name="KSO_WM_UNIT_CLEAR" val="1"/>
  <p:tag name="KSO_WM_UNIT_LAYERLEVEL" val="1_1_1"/>
  <p:tag name="KSO_WM_UNIT_VALUE" val="12"/>
  <p:tag name="KSO_WM_UNIT_HIGHLIGHT" val="0"/>
  <p:tag name="KSO_WM_UNIT_COMPATIBLE" val="0"/>
  <p:tag name="KSO_WM_UNIT_PRESET_TEXT" val="LOREM"/>
  <p:tag name="KSO_WM_BEAUTIFY_FLAG" val="#wm#"/>
  <p:tag name="KSO_WM_DIAGRAM_GROUP_CODE" val="l1-1"/>
  <p:tag name="KSO_WM_UNIT_FILL_FORE_SCHEMECOLOR_INDEX" val="5"/>
  <p:tag name="KSO_WM_UNIT_FILL_TYPE" val="1"/>
  <p:tag name="KSO_WM_UNIT_TEXT_FILL_FORE_SCHEMECOLOR_INDEX" val="14"/>
  <p:tag name="KSO_WM_UNIT_TEXT_FILL_TYPE" val="1"/>
</p:tagLst>
</file>

<file path=ppt/tags/tag12.xml><?xml version="1.0" encoding="utf-8"?>
<p:tagLst xmlns:p="http://schemas.openxmlformats.org/presentationml/2006/main">
  <p:tag name="KSO_WM_TAG_VERSION" val="1.0"/>
  <p:tag name="KSO_WM_TEMPLATE_CATEGORY" val="diagram"/>
  <p:tag name="KSO_WM_TEMPLATE_INDEX" val="160139"/>
  <p:tag name="KSO_WM_UNIT_TYPE" val="l_h_f"/>
  <p:tag name="KSO_WM_UNIT_INDEX" val="1_5_1"/>
  <p:tag name="KSO_WM_UNIT_ID" val="257*l_h_f*1_5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13"/>
  <p:tag name="KSO_WM_UNIT_TEXT_FILL_TYPE" val="1"/>
</p:tagLst>
</file>

<file path=ppt/tags/tag13.xml><?xml version="1.0" encoding="utf-8"?>
<p:tagLst xmlns:p="http://schemas.openxmlformats.org/presentationml/2006/main">
  <p:tag name="KSO_WM_UNIT_TABLE_BEAUTIFY" val="smartTable{3d58e518-d648-4153-8a23-506628ffc71a}"/>
  <p:tag name="TABLE_ENDDRAG_ORIGIN_RECT" val="324*346"/>
  <p:tag name="TABLE_ENDDRAG_RECT" val="215*51*324*346"/>
</p:tagLst>
</file>

<file path=ppt/tags/tag14.xml><?xml version="1.0" encoding="utf-8"?>
<p:tagLst xmlns:p="http://schemas.openxmlformats.org/presentationml/2006/main">
  <p:tag name="KSO_WM_UNIT_TABLE_BEAUTIFY" val="smartTable{49f59d07-848f-47a5-b0a2-1b8ce0451784}"/>
  <p:tag name="TABLE_ENDDRAG_ORIGIN_RECT" val="502*117"/>
  <p:tag name="TABLE_ENDDRAG_RECT" val="116*149*502*117"/>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TAG_VERSION" val="1.0"/>
  <p:tag name="KSO_WM_TEMPLATE_CATEGORY" val="diagram"/>
  <p:tag name="KSO_WM_TEMPLATE_INDEX" val="160139"/>
  <p:tag name="KSO_WM_UNIT_TYPE" val="l_h_f"/>
  <p:tag name="KSO_WM_UNIT_INDEX" val="1_1_1"/>
  <p:tag name="KSO_WM_UNIT_ID" val="257*l_h_f*1_1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13"/>
  <p:tag name="KSO_WM_UNIT_TEXT_FILL_TYPE" val="1"/>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TAG_VERSION" val="1.0"/>
  <p:tag name="KSO_WM_TEMPLATE_CATEGORY" val="diagram"/>
  <p:tag name="KSO_WM_TEMPLATE_INDEX" val="160139"/>
  <p:tag name="KSO_WM_UNIT_TYPE" val="l_h_a"/>
  <p:tag name="KSO_WM_UNIT_INDEX" val="1_2_1"/>
  <p:tag name="KSO_WM_UNIT_ID" val="257*l_h_a*1_2_1"/>
  <p:tag name="KSO_WM_UNIT_CLEAR" val="1"/>
  <p:tag name="KSO_WM_UNIT_LAYERLEVEL" val="1_1_1"/>
  <p:tag name="KSO_WM_UNIT_VALUE" val="12"/>
  <p:tag name="KSO_WM_UNIT_HIGHLIGHT" val="0"/>
  <p:tag name="KSO_WM_UNIT_COMPATIBLE" val="0"/>
  <p:tag name="KSO_WM_UNIT_PRESET_TEXT" val="LOREM"/>
  <p:tag name="KSO_WM_BEAUTIFY_FLAG" val="#wm#"/>
  <p:tag name="KSO_WM_DIAGRAM_GROUP_CODE" val="l1-1"/>
  <p:tag name="KSO_WM_UNIT_FILL_FORE_SCHEMECOLOR_INDEX" val="7"/>
  <p:tag name="KSO_WM_UNIT_FILL_TYPE" val="1"/>
  <p:tag name="KSO_WM_UNIT_TEXT_FILL_FORE_SCHEMECOLOR_INDEX" val="14"/>
  <p:tag name="KSO_WM_UNIT_TEXT_FILL_TYPE" val="1"/>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TAG_VERSION" val="1.0"/>
  <p:tag name="KSO_WM_TEMPLATE_CATEGORY" val="diagram"/>
  <p:tag name="KSO_WM_TEMPLATE_INDEX" val="160139"/>
  <p:tag name="KSO_WM_UNIT_TYPE" val="l_h_f"/>
  <p:tag name="KSO_WM_UNIT_INDEX" val="1_2_1"/>
  <p:tag name="KSO_WM_UNIT_ID" val="257*l_h_f*1_2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13"/>
  <p:tag name="KSO_WM_UNIT_TEXT_FILL_TYPE" val="1"/>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TAG_VERSION" val="1.0"/>
  <p:tag name="KSO_WM_TEMPLATE_CATEGORY" val="diagram"/>
  <p:tag name="KSO_WM_TEMPLATE_INDEX" val="160139"/>
  <p:tag name="KSO_WM_UNIT_TYPE" val="l_h_a"/>
  <p:tag name="KSO_WM_UNIT_INDEX" val="1_3_1"/>
  <p:tag name="KSO_WM_UNIT_ID" val="257*l_h_a*1_3_1"/>
  <p:tag name="KSO_WM_UNIT_CLEAR" val="1"/>
  <p:tag name="KSO_WM_UNIT_LAYERLEVEL" val="1_1_1"/>
  <p:tag name="KSO_WM_UNIT_VALUE" val="12"/>
  <p:tag name="KSO_WM_UNIT_HIGHLIGHT" val="0"/>
  <p:tag name="KSO_WM_UNIT_COMPATIBLE" val="0"/>
  <p:tag name="KSO_WM_UNIT_PRESET_TEXT" val="LOREM"/>
  <p:tag name="KSO_WM_BEAUTIFY_FLAG" val="#wm#"/>
  <p:tag name="KSO_WM_DIAGRAM_GROUP_CODE" val="l1-1"/>
  <p:tag name="KSO_WM_UNIT_FILL_FORE_SCHEMECOLOR_INDEX" val="6"/>
  <p:tag name="KSO_WM_UNIT_FILL_TYPE" val="1"/>
  <p:tag name="KSO_WM_UNIT_TEXT_FILL_FORE_SCHEMECOLOR_INDEX" val="14"/>
  <p:tag name="KSO_WM_UNIT_TEXT_FILL_TYPE" val="1"/>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TAG_VERSION" val="1.0"/>
  <p:tag name="KSO_WM_TEMPLATE_CATEGORY" val="diagram"/>
  <p:tag name="KSO_WM_TEMPLATE_INDEX" val="160139"/>
  <p:tag name="KSO_WM_UNIT_TYPE" val="l_h_f"/>
  <p:tag name="KSO_WM_UNIT_INDEX" val="1_3_1"/>
  <p:tag name="KSO_WM_UNIT_ID" val="257*l_h_f*1_3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13"/>
  <p:tag name="KSO_WM_UNIT_TEXT_FILL_TYPE" val="1"/>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TAG_VERSION" val="1.0"/>
  <p:tag name="KSO_WM_TEMPLATE_CATEGORY" val="diagram"/>
  <p:tag name="KSO_WM_TEMPLATE_INDEX" val="160139"/>
  <p:tag name="KSO_WM_UNIT_TYPE" val="l_h_a"/>
  <p:tag name="KSO_WM_UNIT_INDEX" val="1_4_1"/>
  <p:tag name="KSO_WM_UNIT_ID" val="257*l_h_a*1_4_1"/>
  <p:tag name="KSO_WM_UNIT_CLEAR" val="1"/>
  <p:tag name="KSO_WM_UNIT_LAYERLEVEL" val="1_1_1"/>
  <p:tag name="KSO_WM_UNIT_VALUE" val="12"/>
  <p:tag name="KSO_WM_UNIT_HIGHLIGHT" val="0"/>
  <p:tag name="KSO_WM_UNIT_COMPATIBLE" val="0"/>
  <p:tag name="KSO_WM_UNIT_PRESET_TEXT" val="LOREM"/>
  <p:tag name="KSO_WM_BEAUTIFY_FLAG" val="#wm#"/>
  <p:tag name="KSO_WM_DIAGRAM_GROUP_CODE" val="l1-1"/>
  <p:tag name="KSO_WM_UNIT_FILL_FORE_SCHEMECOLOR_INDEX" val="6"/>
  <p:tag name="KSO_WM_UNIT_FILL_TYPE" val="1"/>
  <p:tag name="KSO_WM_UNIT_TEXT_FILL_FORE_SCHEMECOLOR_INDEX" val="14"/>
  <p:tag name="KSO_WM_UNIT_TEXT_FILL_TYPE" val="1"/>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TAG_VERSION" val="1.0"/>
  <p:tag name="KSO_WM_TEMPLATE_CATEGORY" val="diagram"/>
  <p:tag name="KSO_WM_TEMPLATE_INDEX" val="160139"/>
  <p:tag name="KSO_WM_UNIT_TYPE" val="l_h_f"/>
  <p:tag name="KSO_WM_UNIT_INDEX" val="1_4_1"/>
  <p:tag name="KSO_WM_UNIT_ID" val="257*l_h_f*1_4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13"/>
  <p:tag name="KSO_WM_UNIT_TEXT_FILL_TYPE" val="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 name="KSO_WM_UNIT_PLACING_PICTURE_USER_VIEWPORT" val="{&quot;height&quot;:3828,&quot;width&quot;:3900}"/>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TAG_VERSION" val="1.0"/>
  <p:tag name="KSO_WM_TEMPLATE_CATEGORY" val="diagram"/>
  <p:tag name="KSO_WM_TEMPLATE_INDEX" val="160139"/>
  <p:tag name="KSO_WM_UNIT_TYPE" val="l_h_a"/>
  <p:tag name="KSO_WM_UNIT_INDEX" val="1_5_1"/>
  <p:tag name="KSO_WM_UNIT_ID" val="257*l_h_a*1_5_1"/>
  <p:tag name="KSO_WM_UNIT_CLEAR" val="1"/>
  <p:tag name="KSO_WM_UNIT_LAYERLEVEL" val="1_1_1"/>
  <p:tag name="KSO_WM_UNIT_VALUE" val="12"/>
  <p:tag name="KSO_WM_UNIT_HIGHLIGHT" val="0"/>
  <p:tag name="KSO_WM_UNIT_COMPATIBLE" val="0"/>
  <p:tag name="KSO_WM_UNIT_PRESET_TEXT" val="LOREM"/>
  <p:tag name="KSO_WM_BEAUTIFY_FLAG" val="#wm#"/>
  <p:tag name="KSO_WM_DIAGRAM_GROUP_CODE" val="l1-1"/>
  <p:tag name="KSO_WM_UNIT_FILL_FORE_SCHEMECOLOR_INDEX" val="5"/>
  <p:tag name="KSO_WM_UNIT_FILL_TYPE" val="1"/>
  <p:tag name="KSO_WM_UNIT_TEXT_FILL_FORE_SCHEMECOLOR_INDEX" val="14"/>
  <p:tag name="KSO_WM_UNIT_TEXT_FILL_TYPE" val="1"/>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10526</Words>
  <Application>WPS 演示</Application>
  <PresentationFormat>全屏显示(16:9)</PresentationFormat>
  <Paragraphs>599</Paragraphs>
  <Slides>38</Slides>
  <Notes>6</Notes>
  <HiddenSlides>0</HiddenSlides>
  <MMClips>2</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38</vt:i4>
      </vt:variant>
    </vt:vector>
  </HeadingPairs>
  <TitlesOfParts>
    <vt:vector size="57" baseType="lpstr">
      <vt:lpstr>Arial</vt:lpstr>
      <vt:lpstr>宋体</vt:lpstr>
      <vt:lpstr>Wingdings</vt:lpstr>
      <vt:lpstr>微软雅黑</vt:lpstr>
      <vt:lpstr>Wingdings</vt:lpstr>
      <vt:lpstr>Calibri</vt:lpstr>
      <vt:lpstr>方正兰亭纤黑简体</vt:lpstr>
      <vt:lpstr>黑体</vt:lpstr>
      <vt:lpstr>Times New Roman</vt:lpstr>
      <vt:lpstr>Arial Unicode MS</vt:lpstr>
      <vt:lpstr>等线 Light</vt:lpstr>
      <vt:lpstr>Calibri Light</vt:lpstr>
      <vt:lpstr>等线</vt:lpstr>
      <vt:lpstr>PMingLiU</vt:lpstr>
      <vt:lpstr>AMGDT</vt:lpstr>
      <vt:lpstr>PMingLiU</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 海</dc:creator>
  <cp:lastModifiedBy>leonshan（善良）</cp:lastModifiedBy>
  <cp:revision>496</cp:revision>
  <dcterms:created xsi:type="dcterms:W3CDTF">2020-08-03T12:25:00Z</dcterms:created>
  <dcterms:modified xsi:type="dcterms:W3CDTF">2023-03-10T06:56:30Z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69BB51C61EA24E64A0B804E97ADBADE4</vt:lpwstr>
  </property>
</Properties>
</file>